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5"/>
  </p:notesMasterIdLst>
  <p:sldIdLst>
    <p:sldId id="256" r:id="rId2"/>
    <p:sldId id="307" r:id="rId3"/>
    <p:sldId id="308" r:id="rId4"/>
    <p:sldId id="309" r:id="rId5"/>
    <p:sldId id="310" r:id="rId6"/>
    <p:sldId id="265" r:id="rId7"/>
    <p:sldId id="276" r:id="rId8"/>
    <p:sldId id="314" r:id="rId9"/>
    <p:sldId id="315" r:id="rId10"/>
    <p:sldId id="311" r:id="rId11"/>
    <p:sldId id="313" r:id="rId12"/>
    <p:sldId id="312" r:id="rId13"/>
    <p:sldId id="316" r:id="rId14"/>
  </p:sldIdLst>
  <p:sldSz cx="9144000" cy="5143500" type="screen16x9"/>
  <p:notesSz cx="6858000" cy="9144000"/>
  <p:embeddedFontLst>
    <p:embeddedFont>
      <p:font typeface="Anaheim" panose="020B0604020202020204" charset="0"/>
      <p:regular r:id="rId16"/>
      <p:bold r:id="rId17"/>
    </p:embeddedFont>
    <p:embeddedFont>
      <p:font typeface="Fira Sans Extra Condensed" panose="020B0503050000020004" pitchFamily="34" charset="0"/>
      <p:regular r:id="rId18"/>
      <p:bold r:id="rId19"/>
      <p:italic r:id="rId20"/>
      <p:boldItalic r:id="rId21"/>
    </p:embeddedFont>
    <p:embeddedFont>
      <p:font typeface="Jost" panose="020B0604020202020204" charset="0"/>
      <p:regular r:id="rId22"/>
      <p:bold r:id="rId23"/>
      <p:italic r:id="rId24"/>
      <p:boldItalic r:id="rId25"/>
    </p:embeddedFont>
    <p:embeddedFont>
      <p:font typeface="Karla" pitchFamily="2" charset="0"/>
      <p:regular r:id="rId26"/>
      <p:bold r:id="rId27"/>
    </p:embeddedFont>
    <p:embeddedFont>
      <p:font typeface="Share Tech Mono" panose="020B0604020202020204" charset="0"/>
      <p:regular r:id="rId28"/>
    </p:embeddedFont>
    <p:embeddedFont>
      <p:font typeface="Sitka Banner Semibold" pitchFamily="2" charset="0"/>
      <p:bold r:id="rId29"/>
      <p:boldItalic r:id="rId30"/>
    </p:embeddedFont>
    <p:embeddedFont>
      <p:font typeface="Sitka Heading Semibold" pitchFamily="2" charset="0"/>
      <p:bold r:id="rId31"/>
      <p:boldItalic r:id="rId32"/>
    </p:embeddedFont>
    <p:embeddedFont>
      <p:font typeface="Sitka Small" pitchFamily="2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CBE883-2E09-44E6-B0D2-DE8979401F8E}">
  <a:tblStyle styleId="{3BCBE883-2E09-44E6-B0D2-DE8979401F8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06" autoAdjust="0"/>
    <p:restoredTop sz="94660"/>
  </p:normalViewPr>
  <p:slideViewPr>
    <p:cSldViewPr snapToGrid="0">
      <p:cViewPr varScale="1">
        <p:scale>
          <a:sx n="89" d="100"/>
          <a:sy n="89" d="100"/>
        </p:scale>
        <p:origin x="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heme" Target="theme/theme1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gelos Papaggelou" userId="2f9dc3f7-e15f-41d2-a533-5ac665de59d7" providerId="ADAL" clId="{60522FCD-D031-4DB9-8FC2-C4EBC421EBBC}"/>
    <pc:docChg chg="custSel modSld">
      <pc:chgData name="Aggelos Papaggelou" userId="2f9dc3f7-e15f-41d2-a533-5ac665de59d7" providerId="ADAL" clId="{60522FCD-D031-4DB9-8FC2-C4EBC421EBBC}" dt="2026-01-26T11:14:35.402" v="0" actId="798"/>
      <pc:docMkLst>
        <pc:docMk/>
      </pc:docMkLst>
      <pc:sldChg chg="modSp mod">
        <pc:chgData name="Aggelos Papaggelou" userId="2f9dc3f7-e15f-41d2-a533-5ac665de59d7" providerId="ADAL" clId="{60522FCD-D031-4DB9-8FC2-C4EBC421EBBC}" dt="2026-01-26T11:14:35.402" v="0" actId="798"/>
        <pc:sldMkLst>
          <pc:docMk/>
          <pc:sldMk cId="0" sldId="265"/>
        </pc:sldMkLst>
        <pc:graphicFrameChg chg="modGraphic">
          <ac:chgData name="Aggelos Papaggelou" userId="2f9dc3f7-e15f-41d2-a533-5ac665de59d7" providerId="ADAL" clId="{60522FCD-D031-4DB9-8FC2-C4EBC421EBBC}" dt="2026-01-26T11:14:35.402" v="0" actId="798"/>
          <ac:graphicFrameMkLst>
            <pc:docMk/>
            <pc:sldMk cId="0" sldId="265"/>
            <ac:graphicFrameMk id="458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61316b08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61316b08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61d0378dd1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61d0378dd1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1974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161d0378dd1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161d0378dd1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691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g13b1682ec3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4" name="Google Shape;914;g13b1682ec3f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2731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61316b08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61316b08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0258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161d0378dd1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161d0378dd1_0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4763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161d0378dd1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161d0378dd1_0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8857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34a37e79ee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134a37e79ee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5487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161d0378dd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161d0378dd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3971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161d0378dd1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161d0378dd1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161d0378dd1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161d0378dd1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161d0378dd1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161d0378dd1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0094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61d0378dd1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61d0378dd1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0070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014216" y="541150"/>
            <a:ext cx="4284300" cy="297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014216" y="3514538"/>
            <a:ext cx="4284300" cy="4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 idx="2" hasCustomPrompt="1"/>
          </p:nvPr>
        </p:nvSpPr>
        <p:spPr>
          <a:xfrm>
            <a:off x="4014217" y="4212075"/>
            <a:ext cx="2472900" cy="3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80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" name="Google Shape;12;p2"/>
          <p:cNvSpPr/>
          <p:nvPr/>
        </p:nvSpPr>
        <p:spPr>
          <a:xfrm>
            <a:off x="6720150" y="4505525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13" name="Google Shape;13;p2"/>
          <p:cNvSpPr/>
          <p:nvPr/>
        </p:nvSpPr>
        <p:spPr>
          <a:xfrm>
            <a:off x="7429200" y="-220050"/>
            <a:ext cx="2170201" cy="21702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285750" algn="bl" rotWithShape="0">
              <a:schemeClr val="lt2"/>
            </a:outerShdw>
          </a:effectLst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7"/>
          <p:cNvSpPr/>
          <p:nvPr/>
        </p:nvSpPr>
        <p:spPr>
          <a:xfrm>
            <a:off x="-1578049" y="3230150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266" name="Google Shape;266;p27"/>
          <p:cNvSpPr/>
          <p:nvPr/>
        </p:nvSpPr>
        <p:spPr>
          <a:xfrm>
            <a:off x="-440300" y="4367900"/>
            <a:ext cx="1312800" cy="13128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285750" algn="bl" rotWithShape="0">
              <a:schemeClr val="lt2"/>
            </a:outerShdw>
          </a:effectLst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grpSp>
        <p:nvGrpSpPr>
          <p:cNvPr id="267" name="Google Shape;267;p27"/>
          <p:cNvGrpSpPr/>
          <p:nvPr/>
        </p:nvGrpSpPr>
        <p:grpSpPr>
          <a:xfrm>
            <a:off x="7878675" y="-661050"/>
            <a:ext cx="1498500" cy="1498500"/>
            <a:chOff x="1442450" y="-557325"/>
            <a:chExt cx="1498500" cy="1498500"/>
          </a:xfrm>
        </p:grpSpPr>
        <p:sp>
          <p:nvSpPr>
            <p:cNvPr id="268" name="Google Shape;268;p27"/>
            <p:cNvSpPr/>
            <p:nvPr/>
          </p:nvSpPr>
          <p:spPr>
            <a:xfrm>
              <a:off x="1636250" y="-36352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69" name="Google Shape;269;p27"/>
            <p:cNvSpPr/>
            <p:nvPr/>
          </p:nvSpPr>
          <p:spPr>
            <a:xfrm>
              <a:off x="1812200" y="-187575"/>
              <a:ext cx="759000" cy="759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70" name="Google Shape;270;p27"/>
            <p:cNvSpPr/>
            <p:nvPr/>
          </p:nvSpPr>
          <p:spPr>
            <a:xfrm>
              <a:off x="1442450" y="-55732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  <p:cxnSp>
        <p:nvCxnSpPr>
          <p:cNvPr id="271" name="Google Shape;271;p27"/>
          <p:cNvCxnSpPr/>
          <p:nvPr/>
        </p:nvCxnSpPr>
        <p:spPr>
          <a:xfrm rot="10800000">
            <a:off x="7791324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272" name="Google Shape;272;p27"/>
          <p:cNvSpPr/>
          <p:nvPr/>
        </p:nvSpPr>
        <p:spPr>
          <a:xfrm>
            <a:off x="-1155199" y="-2512175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8"/>
          <p:cNvSpPr/>
          <p:nvPr/>
        </p:nvSpPr>
        <p:spPr>
          <a:xfrm>
            <a:off x="6983503" y="3916325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275" name="Google Shape;275;p28"/>
          <p:cNvSpPr/>
          <p:nvPr/>
        </p:nvSpPr>
        <p:spPr>
          <a:xfrm>
            <a:off x="-933547" y="-1160125"/>
            <a:ext cx="2779500" cy="27795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285750" algn="bl" rotWithShape="0">
              <a:schemeClr val="lt2"/>
            </a:outerShdw>
          </a:effectLst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cxnSp>
        <p:nvCxnSpPr>
          <p:cNvPr id="276" name="Google Shape;276;p28"/>
          <p:cNvCxnSpPr/>
          <p:nvPr/>
        </p:nvCxnSpPr>
        <p:spPr>
          <a:xfrm rot="10800000">
            <a:off x="674000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77" name="Google Shape;277;p28"/>
          <p:cNvCxnSpPr/>
          <p:nvPr/>
        </p:nvCxnSpPr>
        <p:spPr>
          <a:xfrm rot="10800000">
            <a:off x="1658213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78" name="Google Shape;278;p28"/>
          <p:cNvCxnSpPr/>
          <p:nvPr/>
        </p:nvCxnSpPr>
        <p:spPr>
          <a:xfrm rot="10800000">
            <a:off x="2642425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79" name="Google Shape;279;p28"/>
          <p:cNvCxnSpPr/>
          <p:nvPr/>
        </p:nvCxnSpPr>
        <p:spPr>
          <a:xfrm rot="10800000">
            <a:off x="3626638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80" name="Google Shape;280;p28"/>
          <p:cNvCxnSpPr/>
          <p:nvPr/>
        </p:nvCxnSpPr>
        <p:spPr>
          <a:xfrm rot="10800000">
            <a:off x="4610850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23"/>
          <p:cNvGrpSpPr/>
          <p:nvPr/>
        </p:nvGrpSpPr>
        <p:grpSpPr>
          <a:xfrm>
            <a:off x="93426" y="-536150"/>
            <a:ext cx="1498500" cy="1498500"/>
            <a:chOff x="1442450" y="-557325"/>
            <a:chExt cx="1498500" cy="1498500"/>
          </a:xfrm>
        </p:grpSpPr>
        <p:sp>
          <p:nvSpPr>
            <p:cNvPr id="233" name="Google Shape;233;p23"/>
            <p:cNvSpPr/>
            <p:nvPr/>
          </p:nvSpPr>
          <p:spPr>
            <a:xfrm>
              <a:off x="1636250" y="-36352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34" name="Google Shape;234;p23"/>
            <p:cNvSpPr/>
            <p:nvPr/>
          </p:nvSpPr>
          <p:spPr>
            <a:xfrm>
              <a:off x="1812200" y="-187575"/>
              <a:ext cx="759000" cy="759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35" name="Google Shape;235;p23"/>
            <p:cNvSpPr/>
            <p:nvPr/>
          </p:nvSpPr>
          <p:spPr>
            <a:xfrm>
              <a:off x="1442450" y="-55732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  <p:cxnSp>
        <p:nvCxnSpPr>
          <p:cNvPr id="236" name="Google Shape;236;p23"/>
          <p:cNvCxnSpPr/>
          <p:nvPr/>
        </p:nvCxnSpPr>
        <p:spPr>
          <a:xfrm rot="10800000">
            <a:off x="759426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grpSp>
        <p:nvGrpSpPr>
          <p:cNvPr id="237" name="Google Shape;237;p23"/>
          <p:cNvGrpSpPr/>
          <p:nvPr/>
        </p:nvGrpSpPr>
        <p:grpSpPr>
          <a:xfrm>
            <a:off x="7094325" y="4434275"/>
            <a:ext cx="1498500" cy="1498500"/>
            <a:chOff x="-34875" y="-881875"/>
            <a:chExt cx="1498500" cy="1498500"/>
          </a:xfrm>
        </p:grpSpPr>
        <p:sp>
          <p:nvSpPr>
            <p:cNvPr id="238" name="Google Shape;238;p23"/>
            <p:cNvSpPr/>
            <p:nvPr/>
          </p:nvSpPr>
          <p:spPr>
            <a:xfrm>
              <a:off x="334875" y="-512125"/>
              <a:ext cx="759000" cy="7590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39" name="Google Shape;239;p23"/>
            <p:cNvSpPr/>
            <p:nvPr/>
          </p:nvSpPr>
          <p:spPr>
            <a:xfrm>
              <a:off x="158925" y="-68807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240" name="Google Shape;240;p23"/>
            <p:cNvSpPr/>
            <p:nvPr/>
          </p:nvSpPr>
          <p:spPr>
            <a:xfrm>
              <a:off x="-34875" y="-88187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  <p:cxnSp>
        <p:nvCxnSpPr>
          <p:cNvPr id="241" name="Google Shape;241;p23"/>
          <p:cNvCxnSpPr/>
          <p:nvPr/>
        </p:nvCxnSpPr>
        <p:spPr>
          <a:xfrm rot="10800000">
            <a:off x="1839625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42" name="Google Shape;242;p23"/>
          <p:cNvCxnSpPr/>
          <p:nvPr/>
        </p:nvCxnSpPr>
        <p:spPr>
          <a:xfrm rot="10800000">
            <a:off x="2919826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243" name="Google Shape;243;p23"/>
          <p:cNvSpPr/>
          <p:nvPr/>
        </p:nvSpPr>
        <p:spPr>
          <a:xfrm>
            <a:off x="6832175" y="-2725225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244" name="Google Shape;244;p23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8571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714375" y="991201"/>
            <a:ext cx="2816700" cy="119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714375" y="2183100"/>
            <a:ext cx="2816700" cy="19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6" lvl="0" indent="-34290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/>
            </a:lvl1pPr>
            <a:lvl2pPr marL="914411" lvl="1" indent="-31750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17" lvl="2" indent="-317504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23" lvl="3" indent="-317504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29" lvl="4" indent="-31750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34" lvl="5" indent="-317504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40" lvl="6" indent="-317504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46" lvl="7" indent="-31750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51" lvl="8" indent="-317504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>
            <a:spLocks noGrp="1"/>
          </p:cNvSpPr>
          <p:nvPr>
            <p:ph type="pic" idx="2"/>
          </p:nvPr>
        </p:nvSpPr>
        <p:spPr>
          <a:xfrm>
            <a:off x="3784224" y="1022525"/>
            <a:ext cx="4645500" cy="3098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271463" dist="95250" dir="2100000" algn="bl" rotWithShape="0">
              <a:srgbClr val="000000">
                <a:alpha val="30000"/>
              </a:srgbClr>
            </a:outerShdw>
          </a:effectLst>
        </p:spPr>
      </p:sp>
      <p:grpSp>
        <p:nvGrpSpPr>
          <p:cNvPr id="30" name="Google Shape;30;p4"/>
          <p:cNvGrpSpPr/>
          <p:nvPr/>
        </p:nvGrpSpPr>
        <p:grpSpPr>
          <a:xfrm>
            <a:off x="997925" y="4505075"/>
            <a:ext cx="1498500" cy="1498500"/>
            <a:chOff x="1442450" y="-557325"/>
            <a:chExt cx="1498500" cy="1498500"/>
          </a:xfrm>
        </p:grpSpPr>
        <p:sp>
          <p:nvSpPr>
            <p:cNvPr id="31" name="Google Shape;31;p4"/>
            <p:cNvSpPr/>
            <p:nvPr/>
          </p:nvSpPr>
          <p:spPr>
            <a:xfrm>
              <a:off x="1636250" y="-36352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1812200" y="-187575"/>
              <a:ext cx="759000" cy="759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1442450" y="-55732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  <p:sp>
        <p:nvSpPr>
          <p:cNvPr id="34" name="Google Shape;34;p4"/>
          <p:cNvSpPr/>
          <p:nvPr/>
        </p:nvSpPr>
        <p:spPr>
          <a:xfrm>
            <a:off x="690375" y="-2253150"/>
            <a:ext cx="2864700" cy="28647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cxnSp>
        <p:nvCxnSpPr>
          <p:cNvPr id="35" name="Google Shape;35;p4"/>
          <p:cNvCxnSpPr/>
          <p:nvPr/>
        </p:nvCxnSpPr>
        <p:spPr>
          <a:xfrm>
            <a:off x="4416000" y="541150"/>
            <a:ext cx="10449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/>
          <p:nvPr/>
        </p:nvSpPr>
        <p:spPr>
          <a:xfrm>
            <a:off x="-351175" y="-423075"/>
            <a:ext cx="1312800" cy="13128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285750" algn="bl" rotWithShape="0">
              <a:schemeClr val="lt2"/>
            </a:outerShdw>
          </a:effectLst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cxnSp>
        <p:nvCxnSpPr>
          <p:cNvPr id="38" name="Google Shape;38;p5"/>
          <p:cNvCxnSpPr/>
          <p:nvPr/>
        </p:nvCxnSpPr>
        <p:spPr>
          <a:xfrm rot="10800000">
            <a:off x="326325" y="4839460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ctrTitle" idx="2"/>
          </p:nvPr>
        </p:nvSpPr>
        <p:spPr>
          <a:xfrm>
            <a:off x="724722" y="1328125"/>
            <a:ext cx="42759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1"/>
          </p:nvPr>
        </p:nvSpPr>
        <p:spPr>
          <a:xfrm>
            <a:off x="724736" y="1779550"/>
            <a:ext cx="4275900" cy="9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ctrTitle" idx="3"/>
          </p:nvPr>
        </p:nvSpPr>
        <p:spPr>
          <a:xfrm>
            <a:off x="724736" y="3080525"/>
            <a:ext cx="42759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4"/>
          </p:nvPr>
        </p:nvSpPr>
        <p:spPr>
          <a:xfrm>
            <a:off x="724736" y="3529754"/>
            <a:ext cx="4275900" cy="9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44" name="Google Shape;44;p5"/>
          <p:cNvGrpSpPr/>
          <p:nvPr/>
        </p:nvGrpSpPr>
        <p:grpSpPr>
          <a:xfrm>
            <a:off x="6151032" y="-1170346"/>
            <a:ext cx="1842601" cy="1842600"/>
            <a:chOff x="6151029" y="-1170346"/>
            <a:chExt cx="1842600" cy="1842600"/>
          </a:xfrm>
        </p:grpSpPr>
        <p:sp>
          <p:nvSpPr>
            <p:cNvPr id="45" name="Google Shape;45;p5"/>
            <p:cNvSpPr/>
            <p:nvPr/>
          </p:nvSpPr>
          <p:spPr>
            <a:xfrm>
              <a:off x="6151029" y="-1170346"/>
              <a:ext cx="1842600" cy="18426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46" name="Google Shape;46;p5"/>
            <p:cNvSpPr/>
            <p:nvPr/>
          </p:nvSpPr>
          <p:spPr>
            <a:xfrm>
              <a:off x="6389325" y="-932049"/>
              <a:ext cx="1365900" cy="1365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714375" y="1320675"/>
            <a:ext cx="42033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ubTitle" idx="1"/>
          </p:nvPr>
        </p:nvSpPr>
        <p:spPr>
          <a:xfrm>
            <a:off x="714375" y="2890575"/>
            <a:ext cx="4203300" cy="9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0" name="Google Shape;70;p9"/>
          <p:cNvSpPr/>
          <p:nvPr/>
        </p:nvSpPr>
        <p:spPr>
          <a:xfrm>
            <a:off x="8095725" y="-1314600"/>
            <a:ext cx="2250900" cy="22509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71" name="Google Shape;71;p9"/>
          <p:cNvSpPr/>
          <p:nvPr/>
        </p:nvSpPr>
        <p:spPr>
          <a:xfrm>
            <a:off x="8471925" y="-938400"/>
            <a:ext cx="1498500" cy="14985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285750" algn="bl" rotWithShape="0">
              <a:schemeClr val="lt2"/>
            </a:outerShdw>
          </a:effectLst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cxnSp>
        <p:nvCxnSpPr>
          <p:cNvPr id="72" name="Google Shape;72;p9"/>
          <p:cNvCxnSpPr/>
          <p:nvPr/>
        </p:nvCxnSpPr>
        <p:spPr>
          <a:xfrm rot="10800000">
            <a:off x="341299" y="4606278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73" name="Google Shape;73;p9"/>
          <p:cNvCxnSpPr/>
          <p:nvPr/>
        </p:nvCxnSpPr>
        <p:spPr>
          <a:xfrm rot="10800000">
            <a:off x="1246626" y="4606278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74" name="Google Shape;74;p9"/>
          <p:cNvCxnSpPr/>
          <p:nvPr/>
        </p:nvCxnSpPr>
        <p:spPr>
          <a:xfrm rot="10800000">
            <a:off x="2151950" y="4606278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75" name="Google Shape;75;p9"/>
          <p:cNvCxnSpPr/>
          <p:nvPr/>
        </p:nvCxnSpPr>
        <p:spPr>
          <a:xfrm rot="10800000">
            <a:off x="3962601" y="4606278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76" name="Google Shape;76;p9"/>
          <p:cNvCxnSpPr/>
          <p:nvPr/>
        </p:nvCxnSpPr>
        <p:spPr>
          <a:xfrm rot="10800000">
            <a:off x="3057274" y="4606278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grpSp>
        <p:nvGrpSpPr>
          <p:cNvPr id="77" name="Google Shape;77;p9"/>
          <p:cNvGrpSpPr/>
          <p:nvPr/>
        </p:nvGrpSpPr>
        <p:grpSpPr>
          <a:xfrm>
            <a:off x="1086577" y="-1314610"/>
            <a:ext cx="2432965" cy="2432965"/>
            <a:chOff x="-34875" y="-881875"/>
            <a:chExt cx="1498500" cy="1498500"/>
          </a:xfrm>
        </p:grpSpPr>
        <p:sp>
          <p:nvSpPr>
            <p:cNvPr id="78" name="Google Shape;78;p9"/>
            <p:cNvSpPr/>
            <p:nvPr/>
          </p:nvSpPr>
          <p:spPr>
            <a:xfrm>
              <a:off x="334875" y="-512125"/>
              <a:ext cx="759000" cy="7590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79" name="Google Shape;79;p9"/>
            <p:cNvSpPr/>
            <p:nvPr/>
          </p:nvSpPr>
          <p:spPr>
            <a:xfrm>
              <a:off x="158925" y="-68807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80" name="Google Shape;80;p9"/>
            <p:cNvSpPr/>
            <p:nvPr/>
          </p:nvSpPr>
          <p:spPr>
            <a:xfrm>
              <a:off x="-34875" y="-88187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_1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 txBox="1">
            <a:spLocks noGrp="1"/>
          </p:cNvSpPr>
          <p:nvPr>
            <p:ph type="title"/>
          </p:nvPr>
        </p:nvSpPr>
        <p:spPr>
          <a:xfrm>
            <a:off x="714375" y="3325250"/>
            <a:ext cx="366780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4"/>
          <p:cNvSpPr txBox="1">
            <a:spLocks noGrp="1"/>
          </p:cNvSpPr>
          <p:nvPr>
            <p:ph type="subTitle" idx="1"/>
          </p:nvPr>
        </p:nvSpPr>
        <p:spPr>
          <a:xfrm>
            <a:off x="714375" y="1245550"/>
            <a:ext cx="3667801" cy="208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2" name="Google Shape;122;p14"/>
          <p:cNvSpPr/>
          <p:nvPr/>
        </p:nvSpPr>
        <p:spPr>
          <a:xfrm>
            <a:off x="1891876" y="4273875"/>
            <a:ext cx="1312800" cy="13128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285750" algn="bl" rotWithShape="0">
              <a:schemeClr val="lt2"/>
            </a:outerShdw>
          </a:effectLst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123" name="Google Shape;123;p14"/>
          <p:cNvSpPr/>
          <p:nvPr/>
        </p:nvSpPr>
        <p:spPr>
          <a:xfrm>
            <a:off x="-1331098" y="-2682400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cxnSp>
        <p:nvCxnSpPr>
          <p:cNvPr id="124" name="Google Shape;124;p14"/>
          <p:cNvCxnSpPr/>
          <p:nvPr/>
        </p:nvCxnSpPr>
        <p:spPr>
          <a:xfrm rot="10800000">
            <a:off x="6323838" y="46062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3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subTitle" idx="1"/>
          </p:nvPr>
        </p:nvSpPr>
        <p:spPr>
          <a:xfrm>
            <a:off x="714375" y="1152475"/>
            <a:ext cx="3857700" cy="3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aheim"/>
              <a:buChar char="●"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Anaheim"/>
              <a:buChar char="■"/>
              <a:defRPr sz="2100"/>
            </a:lvl9pPr>
          </a:lstStyle>
          <a:p>
            <a:endParaRPr/>
          </a:p>
        </p:txBody>
      </p:sp>
      <p:sp>
        <p:nvSpPr>
          <p:cNvPr id="150" name="Google Shape;150;p16"/>
          <p:cNvSpPr txBox="1">
            <a:spLocks noGrp="1"/>
          </p:cNvSpPr>
          <p:nvPr>
            <p:ph type="subTitle" idx="2"/>
          </p:nvPr>
        </p:nvSpPr>
        <p:spPr>
          <a:xfrm>
            <a:off x="4572000" y="1152475"/>
            <a:ext cx="3857700" cy="345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140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cxnSp>
        <p:nvCxnSpPr>
          <p:cNvPr id="151" name="Google Shape;151;p16"/>
          <p:cNvCxnSpPr/>
          <p:nvPr/>
        </p:nvCxnSpPr>
        <p:spPr>
          <a:xfrm rot="10800000">
            <a:off x="7962576" y="541160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52" name="Google Shape;152;p16"/>
          <p:cNvCxnSpPr/>
          <p:nvPr/>
        </p:nvCxnSpPr>
        <p:spPr>
          <a:xfrm>
            <a:off x="356599" y="3278125"/>
            <a:ext cx="0" cy="1393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SECTION_TITLE_AND_DESCRIPTION_1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>
            <a:spLocks noGrp="1"/>
          </p:cNvSpPr>
          <p:nvPr>
            <p:ph type="title"/>
          </p:nvPr>
        </p:nvSpPr>
        <p:spPr>
          <a:xfrm>
            <a:off x="713232" y="448056"/>
            <a:ext cx="7717500" cy="5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1"/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subTitle" idx="1"/>
          </p:nvPr>
        </p:nvSpPr>
        <p:spPr>
          <a:xfrm>
            <a:off x="713225" y="1152150"/>
            <a:ext cx="7717500" cy="32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cxnSp>
        <p:nvCxnSpPr>
          <p:cNvPr id="156" name="Google Shape;156;p17"/>
          <p:cNvCxnSpPr/>
          <p:nvPr/>
        </p:nvCxnSpPr>
        <p:spPr>
          <a:xfrm rot="10800000">
            <a:off x="487125" y="541160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57" name="Google Shape;157;p17"/>
          <p:cNvSpPr/>
          <p:nvPr/>
        </p:nvSpPr>
        <p:spPr>
          <a:xfrm>
            <a:off x="6667775" y="2686850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158" name="Google Shape;158;p17"/>
          <p:cNvSpPr/>
          <p:nvPr/>
        </p:nvSpPr>
        <p:spPr>
          <a:xfrm>
            <a:off x="7441027" y="3460100"/>
            <a:ext cx="2041801" cy="20418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285750" algn="bl" rotWithShape="0">
              <a:schemeClr val="lt2"/>
            </a:outerShdw>
          </a:effectLst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/>
          <p:nvPr/>
        </p:nvSpPr>
        <p:spPr>
          <a:xfrm>
            <a:off x="7644428" y="3303550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1"/>
          </a:p>
        </p:txBody>
      </p:sp>
      <p:sp>
        <p:nvSpPr>
          <p:cNvPr id="173" name="Google Shape;173;p19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9"/>
          <p:cNvSpPr txBox="1">
            <a:spLocks noGrp="1"/>
          </p:cNvSpPr>
          <p:nvPr>
            <p:ph type="ctrTitle" idx="2"/>
          </p:nvPr>
        </p:nvSpPr>
        <p:spPr>
          <a:xfrm>
            <a:off x="2303589" y="1667043"/>
            <a:ext cx="2103001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19"/>
          <p:cNvSpPr txBox="1">
            <a:spLocks noGrp="1"/>
          </p:cNvSpPr>
          <p:nvPr>
            <p:ph type="subTitle" idx="1"/>
          </p:nvPr>
        </p:nvSpPr>
        <p:spPr>
          <a:xfrm>
            <a:off x="2303589" y="2033978"/>
            <a:ext cx="2103001" cy="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p19"/>
          <p:cNvSpPr txBox="1">
            <a:spLocks noGrp="1"/>
          </p:cNvSpPr>
          <p:nvPr>
            <p:ph type="ctrTitle" idx="3"/>
          </p:nvPr>
        </p:nvSpPr>
        <p:spPr>
          <a:xfrm>
            <a:off x="5485150" y="1664165"/>
            <a:ext cx="2104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19"/>
          <p:cNvSpPr txBox="1">
            <a:spLocks noGrp="1"/>
          </p:cNvSpPr>
          <p:nvPr>
            <p:ph type="subTitle" idx="4"/>
          </p:nvPr>
        </p:nvSpPr>
        <p:spPr>
          <a:xfrm>
            <a:off x="5485150" y="2029924"/>
            <a:ext cx="2103001" cy="6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19"/>
          <p:cNvSpPr txBox="1">
            <a:spLocks noGrp="1"/>
          </p:cNvSpPr>
          <p:nvPr>
            <p:ph type="ctrTitle" idx="5"/>
          </p:nvPr>
        </p:nvSpPr>
        <p:spPr>
          <a:xfrm>
            <a:off x="5485150" y="3328373"/>
            <a:ext cx="2103001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2400"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19"/>
          <p:cNvSpPr txBox="1">
            <a:spLocks noGrp="1"/>
          </p:cNvSpPr>
          <p:nvPr>
            <p:ph type="subTitle" idx="6"/>
          </p:nvPr>
        </p:nvSpPr>
        <p:spPr>
          <a:xfrm>
            <a:off x="5485150" y="3694132"/>
            <a:ext cx="2103001" cy="6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19"/>
          <p:cNvSpPr txBox="1">
            <a:spLocks noGrp="1"/>
          </p:cNvSpPr>
          <p:nvPr>
            <p:ph type="ctrTitle" idx="7"/>
          </p:nvPr>
        </p:nvSpPr>
        <p:spPr>
          <a:xfrm>
            <a:off x="2303589" y="3324086"/>
            <a:ext cx="2103001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19"/>
          <p:cNvSpPr txBox="1">
            <a:spLocks noGrp="1"/>
          </p:cNvSpPr>
          <p:nvPr>
            <p:ph type="subTitle" idx="8"/>
          </p:nvPr>
        </p:nvSpPr>
        <p:spPr>
          <a:xfrm>
            <a:off x="2303589" y="3693499"/>
            <a:ext cx="2103001" cy="6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1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grpSp>
        <p:nvGrpSpPr>
          <p:cNvPr id="182" name="Google Shape;182;p19"/>
          <p:cNvGrpSpPr/>
          <p:nvPr/>
        </p:nvGrpSpPr>
        <p:grpSpPr>
          <a:xfrm>
            <a:off x="-349650" y="-395050"/>
            <a:ext cx="1498500" cy="1498500"/>
            <a:chOff x="1442450" y="-557325"/>
            <a:chExt cx="1498500" cy="1498500"/>
          </a:xfrm>
        </p:grpSpPr>
        <p:sp>
          <p:nvSpPr>
            <p:cNvPr id="183" name="Google Shape;183;p19"/>
            <p:cNvSpPr/>
            <p:nvPr/>
          </p:nvSpPr>
          <p:spPr>
            <a:xfrm>
              <a:off x="1636250" y="-36352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84" name="Google Shape;184;p19"/>
            <p:cNvSpPr/>
            <p:nvPr/>
          </p:nvSpPr>
          <p:spPr>
            <a:xfrm>
              <a:off x="1812200" y="-187575"/>
              <a:ext cx="759000" cy="759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  <p:sp>
          <p:nvSpPr>
            <p:cNvPr id="185" name="Google Shape;185;p19"/>
            <p:cNvSpPr/>
            <p:nvPr/>
          </p:nvSpPr>
          <p:spPr>
            <a:xfrm>
              <a:off x="1442450" y="-55732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1"/>
            </a:p>
          </p:txBody>
        </p:sp>
      </p:grpSp>
      <p:cxnSp>
        <p:nvCxnSpPr>
          <p:cNvPr id="186" name="Google Shape;186;p19"/>
          <p:cNvCxnSpPr/>
          <p:nvPr/>
        </p:nvCxnSpPr>
        <p:spPr>
          <a:xfrm rot="10800000">
            <a:off x="372750" y="4895560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87" name="Google Shape;187;p19"/>
          <p:cNvCxnSpPr/>
          <p:nvPr/>
        </p:nvCxnSpPr>
        <p:spPr>
          <a:xfrm rot="-5400000">
            <a:off x="8041578" y="731385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hare Tech Mono"/>
              <a:buNone/>
              <a:defRPr sz="3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hare Tech Mono"/>
              <a:buNone/>
              <a:defRPr sz="28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hare Tech Mono"/>
              <a:buNone/>
              <a:defRPr sz="28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hare Tech Mono"/>
              <a:buNone/>
              <a:defRPr sz="28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hare Tech Mono"/>
              <a:buNone/>
              <a:defRPr sz="28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hare Tech Mono"/>
              <a:buNone/>
              <a:defRPr sz="28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hare Tech Mono"/>
              <a:buNone/>
              <a:defRPr sz="28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hare Tech Mono"/>
              <a:buNone/>
              <a:defRPr sz="28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hare Tech Mono"/>
              <a:buNone/>
              <a:defRPr sz="28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375" y="1152475"/>
            <a:ext cx="77151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t"/>
              <a:buChar char="●"/>
              <a:defRPr sz="180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○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■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○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■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●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○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Jost"/>
              <a:buChar char="■"/>
              <a:defRPr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5" r:id="rId4"/>
    <p:sldLayoutId id="2147483658" r:id="rId5"/>
    <p:sldLayoutId id="2147483660" r:id="rId6"/>
    <p:sldLayoutId id="2147483662" r:id="rId7"/>
    <p:sldLayoutId id="2147483663" r:id="rId8"/>
    <p:sldLayoutId id="2147483665" r:id="rId9"/>
    <p:sldLayoutId id="2147483673" r:id="rId10"/>
    <p:sldLayoutId id="2147483674" r:id="rId11"/>
    <p:sldLayoutId id="214748367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1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32"/>
          <p:cNvPicPr preferRelativeResize="0"/>
          <p:nvPr/>
        </p:nvPicPr>
        <p:blipFill>
          <a:blip r:embed="rId3"/>
          <a:srcRect/>
          <a:stretch/>
        </p:blipFill>
        <p:spPr>
          <a:xfrm>
            <a:off x="714375" y="1094424"/>
            <a:ext cx="2954652" cy="295465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42888" dist="95250" dir="2100000" algn="bl" rotWithShape="0">
              <a:schemeClr val="dk1">
                <a:alpha val="30000"/>
              </a:schemeClr>
            </a:outerShdw>
          </a:effectLst>
        </p:spPr>
      </p:pic>
      <p:sp>
        <p:nvSpPr>
          <p:cNvPr id="292" name="Google Shape;292;p32"/>
          <p:cNvSpPr txBox="1">
            <a:spLocks noGrp="1"/>
          </p:cNvSpPr>
          <p:nvPr>
            <p:ph type="ctrTitle"/>
          </p:nvPr>
        </p:nvSpPr>
        <p:spPr>
          <a:xfrm>
            <a:off x="3758844" y="622915"/>
            <a:ext cx="4284300" cy="29700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6000" dirty="0">
                <a:latin typeface="Sitka Heading Semibold" pitchFamily="2" charset="0"/>
              </a:rPr>
              <a:t>Γνώρισε το </a:t>
            </a:r>
            <a:r>
              <a:rPr lang="el-GR" sz="6000" dirty="0">
                <a:solidFill>
                  <a:schemeClr val="lt2"/>
                </a:solidFill>
                <a:latin typeface="Sitka Heading Semibold" pitchFamily="2" charset="0"/>
              </a:rPr>
              <a:t>Σωματείο σου!</a:t>
            </a:r>
            <a:endParaRPr sz="6000" dirty="0">
              <a:solidFill>
                <a:schemeClr val="lt2"/>
              </a:solidFill>
              <a:latin typeface="Sitka Heading Semibold" pitchFamily="2" charset="0"/>
            </a:endParaRPr>
          </a:p>
        </p:txBody>
      </p:sp>
      <p:cxnSp>
        <p:nvCxnSpPr>
          <p:cNvPr id="294" name="Google Shape;294;p32"/>
          <p:cNvCxnSpPr/>
          <p:nvPr/>
        </p:nvCxnSpPr>
        <p:spPr>
          <a:xfrm>
            <a:off x="4135250" y="4114724"/>
            <a:ext cx="5055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95" name="Google Shape;295;p32"/>
          <p:cNvGrpSpPr/>
          <p:nvPr/>
        </p:nvGrpSpPr>
        <p:grpSpPr>
          <a:xfrm>
            <a:off x="-1431000" y="3029614"/>
            <a:ext cx="3588300" cy="3588300"/>
            <a:chOff x="-1578050" y="3230150"/>
            <a:chExt cx="3588300" cy="3588300"/>
          </a:xfrm>
        </p:grpSpPr>
        <p:sp>
          <p:nvSpPr>
            <p:cNvPr id="296" name="Google Shape;296;p32"/>
            <p:cNvSpPr/>
            <p:nvPr/>
          </p:nvSpPr>
          <p:spPr>
            <a:xfrm>
              <a:off x="-1578050" y="3230150"/>
              <a:ext cx="3588300" cy="35883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297" name="Google Shape;297;p32"/>
            <p:cNvSpPr/>
            <p:nvPr/>
          </p:nvSpPr>
          <p:spPr>
            <a:xfrm>
              <a:off x="-440300" y="4367900"/>
              <a:ext cx="1312800" cy="13128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  <a:effectLst>
              <a:outerShdw blurRad="285750" algn="bl" rotWithShape="0">
                <a:schemeClr val="lt2"/>
              </a:outerShdw>
            </a:effectLst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sp>
        <p:nvSpPr>
          <p:cNvPr id="298" name="Google Shape;298;p32"/>
          <p:cNvSpPr txBox="1">
            <a:spLocks noGrp="1"/>
          </p:cNvSpPr>
          <p:nvPr>
            <p:ph type="title" idx="2"/>
          </p:nvPr>
        </p:nvSpPr>
        <p:spPr>
          <a:xfrm>
            <a:off x="4014215" y="4212075"/>
            <a:ext cx="3064220" cy="394201"/>
          </a:xfrm>
          <a:prstGeom prst="rect">
            <a:avLst/>
          </a:prstGeom>
        </p:spPr>
        <p:txBody>
          <a:bodyPr spcFirstLastPara="1" wrap="square" lIns="91426" tIns="91426" rIns="91426" bIns="91426" anchor="ctr" anchorCtr="0">
            <a:noAutofit/>
          </a:bodyPr>
          <a:lstStyle/>
          <a:p>
            <a:r>
              <a:rPr lang="en-US" dirty="0">
                <a:latin typeface="Sitka Small" pitchFamily="2" charset="0"/>
              </a:rPr>
              <a:t>unionmitel@gmail.com</a:t>
            </a:r>
            <a:endParaRPr dirty="0">
              <a:latin typeface="Sitka Small" pitchFamily="2" charset="0"/>
            </a:endParaRPr>
          </a:p>
        </p:txBody>
      </p:sp>
      <p:grpSp>
        <p:nvGrpSpPr>
          <p:cNvPr id="299" name="Google Shape;299;p32"/>
          <p:cNvGrpSpPr/>
          <p:nvPr/>
        </p:nvGrpSpPr>
        <p:grpSpPr>
          <a:xfrm>
            <a:off x="1442450" y="-557326"/>
            <a:ext cx="1498500" cy="1498500"/>
            <a:chOff x="1442450" y="-557325"/>
            <a:chExt cx="1498500" cy="1498500"/>
          </a:xfrm>
        </p:grpSpPr>
        <p:sp>
          <p:nvSpPr>
            <p:cNvPr id="300" name="Google Shape;300;p32"/>
            <p:cNvSpPr/>
            <p:nvPr/>
          </p:nvSpPr>
          <p:spPr>
            <a:xfrm>
              <a:off x="1636250" y="-36352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301" name="Google Shape;301;p32"/>
            <p:cNvSpPr/>
            <p:nvPr/>
          </p:nvSpPr>
          <p:spPr>
            <a:xfrm>
              <a:off x="1812200" y="-187575"/>
              <a:ext cx="759000" cy="759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302" name="Google Shape;302;p32"/>
            <p:cNvSpPr/>
            <p:nvPr/>
          </p:nvSpPr>
          <p:spPr>
            <a:xfrm>
              <a:off x="1442450" y="-55732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cxnSp>
        <p:nvCxnSpPr>
          <p:cNvPr id="303" name="Google Shape;303;p32"/>
          <p:cNvCxnSpPr/>
          <p:nvPr/>
        </p:nvCxnSpPr>
        <p:spPr>
          <a:xfrm rot="10800000">
            <a:off x="6961299" y="4393128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6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r>
              <a:rPr lang="el-GR" sz="2400" b="1" dirty="0">
                <a:latin typeface="Sitka Small" pitchFamily="2" charset="0"/>
              </a:rPr>
              <a:t>Γιατί να παλέψω μέσα από το </a:t>
            </a:r>
            <a:r>
              <a:rPr lang="el-GR" sz="2400" b="1" dirty="0">
                <a:solidFill>
                  <a:schemeClr val="lt2"/>
                </a:solidFill>
                <a:latin typeface="Sitka Small" pitchFamily="2" charset="0"/>
              </a:rPr>
              <a:t>σωματείο</a:t>
            </a:r>
            <a:r>
              <a:rPr lang="el-GR" dirty="0">
                <a:solidFill>
                  <a:schemeClr val="lt2"/>
                </a:solidFill>
              </a:rPr>
              <a:t>;</a:t>
            </a:r>
            <a:endParaRPr dirty="0"/>
          </a:p>
        </p:txBody>
      </p:sp>
      <p:sp>
        <p:nvSpPr>
          <p:cNvPr id="576" name="Google Shape;576;p46"/>
          <p:cNvSpPr txBox="1">
            <a:spLocks noGrp="1"/>
          </p:cNvSpPr>
          <p:nvPr>
            <p:ph type="subTitle" idx="1"/>
          </p:nvPr>
        </p:nvSpPr>
        <p:spPr>
          <a:xfrm>
            <a:off x="714451" y="978891"/>
            <a:ext cx="7562445" cy="3789054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marL="285753" indent="-285753">
              <a:buFont typeface="Arial" panose="020B0604020202020204" pitchFamily="34" charset="0"/>
              <a:buChar char="•"/>
            </a:pPr>
            <a:r>
              <a:rPr lang="el-GR" sz="1401" dirty="0"/>
              <a:t>Το σωματείο μας διεκδικεί καλύτερους όρους εργασίας </a:t>
            </a:r>
            <a:r>
              <a:rPr lang="el-GR" sz="1401" b="1" dirty="0"/>
              <a:t>για όλους τους </a:t>
            </a:r>
            <a:r>
              <a:rPr lang="el-GR" sz="1401" dirty="0"/>
              <a:t>εργαζόμενους! </a:t>
            </a:r>
          </a:p>
          <a:p>
            <a:pPr marL="285753" indent="-285753">
              <a:buFont typeface="Arial" panose="020B0604020202020204" pitchFamily="34" charset="0"/>
              <a:buChar char="•"/>
            </a:pPr>
            <a:endParaRPr lang="el-GR" sz="1401" dirty="0"/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l-GR" sz="1401" dirty="0"/>
              <a:t>Διεκδικούμε υπογραφή Επιχειρησιακής Συλλογικής Σύμβασης Εργασίας </a:t>
            </a:r>
            <a:r>
              <a:rPr lang="el-GR" sz="1401"/>
              <a:t>με γενναίες </a:t>
            </a:r>
            <a:r>
              <a:rPr lang="el-GR" sz="1401" dirty="0"/>
              <a:t>αυξήσεις στους μισθούς μας, 7ωρο-5νθήμερο-35ωρο!</a:t>
            </a:r>
          </a:p>
          <a:p>
            <a:pPr marL="0" indent="0"/>
            <a:endParaRPr lang="el-GR" sz="1401" dirty="0"/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l-GR" sz="1401" dirty="0"/>
              <a:t>Τα ζητήματα που μας απασχολούν είναι ως επί το πλείστων </a:t>
            </a:r>
            <a:r>
              <a:rPr lang="el-GR" sz="1401" b="1" dirty="0"/>
              <a:t>κοινά</a:t>
            </a:r>
            <a:r>
              <a:rPr lang="el-GR" sz="1401" dirty="0"/>
              <a:t>, οπότε κοινή πρέπει να ναι και η αντιμετώπισή τους!</a:t>
            </a:r>
          </a:p>
          <a:p>
            <a:pPr marL="0" indent="0"/>
            <a:endParaRPr lang="el-GR" sz="1401" dirty="0"/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l-GR" sz="1401" dirty="0"/>
              <a:t>Μέσα από το σωματείο , σε συντονισμό με άλλα σωματεία του κλάδου , ομοσπονδίες και εργατικά κέντρα παλεύουμε </a:t>
            </a:r>
            <a:r>
              <a:rPr lang="el-GR" sz="1401" b="1" dirty="0"/>
              <a:t>ενιαία</a:t>
            </a:r>
            <a:r>
              <a:rPr lang="el-GR" sz="1401" dirty="0"/>
              <a:t> τα αντεργατικά μέτρα των κυβερνήσεων σε όλα τα πεδία που επηρεάζουν τη ζωή μας και της καθημερινότητας μας , όπως της Υγείας και της Παιδείας. </a:t>
            </a:r>
          </a:p>
          <a:p>
            <a:pPr marL="0" indent="0"/>
            <a:endParaRPr lang="el-GR" sz="1401" dirty="0"/>
          </a:p>
          <a:p>
            <a:pPr marL="285753" indent="-285753">
              <a:buFont typeface="Arial" panose="020B0604020202020204" pitchFamily="34" charset="0"/>
              <a:buChar char="•"/>
            </a:pPr>
            <a:r>
              <a:rPr lang="el-GR" sz="1401" b="1" dirty="0"/>
              <a:t>Ενισχύουμε</a:t>
            </a:r>
            <a:r>
              <a:rPr lang="el-GR" sz="1401" dirty="0"/>
              <a:t> με όλες τις δυνάμεις μας το αντί-ιμπεριαλιστικό , αντιπολεμικό κίνημα! </a:t>
            </a:r>
          </a:p>
        </p:txBody>
      </p:sp>
      <p:sp>
        <p:nvSpPr>
          <p:cNvPr id="580" name="Google Shape;580;p46"/>
          <p:cNvSpPr/>
          <p:nvPr/>
        </p:nvSpPr>
        <p:spPr>
          <a:xfrm>
            <a:off x="6576101" y="3230151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</p:spTree>
    <p:extLst>
      <p:ext uri="{BB962C8B-B14F-4D97-AF65-F5344CB8AC3E}">
        <p14:creationId xmlns:p14="http://schemas.microsoft.com/office/powerpoint/2010/main" val="1656708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3"/>
          <p:cNvSpPr txBox="1">
            <a:spLocks noGrp="1"/>
          </p:cNvSpPr>
          <p:nvPr>
            <p:ph type="title"/>
          </p:nvPr>
        </p:nvSpPr>
        <p:spPr>
          <a:xfrm>
            <a:off x="714375" y="770625"/>
            <a:ext cx="4203300" cy="14823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2800" b="1" dirty="0">
                <a:latin typeface="Sitka Small" pitchFamily="2" charset="0"/>
              </a:rPr>
              <a:t>Τι είναι η</a:t>
            </a:r>
            <a:r>
              <a:rPr lang="en" sz="2800" b="1" dirty="0">
                <a:latin typeface="Sitka Small" pitchFamily="2" charset="0"/>
              </a:rPr>
              <a:t> </a:t>
            </a:r>
            <a:r>
              <a:rPr lang="el-GR" sz="2800" b="1" dirty="0">
                <a:solidFill>
                  <a:schemeClr val="lt2"/>
                </a:solidFill>
                <a:latin typeface="Sitka Small" pitchFamily="2" charset="0"/>
              </a:rPr>
              <a:t>Επιχειρησιακή Συλλογική Σύμβαση Εργασίας ;</a:t>
            </a:r>
            <a:endParaRPr sz="2800" b="1" dirty="0">
              <a:solidFill>
                <a:schemeClr val="lt2"/>
              </a:solidFill>
              <a:latin typeface="Sitka Small" pitchFamily="2" charset="0"/>
            </a:endParaRPr>
          </a:p>
        </p:txBody>
      </p:sp>
      <p:sp>
        <p:nvSpPr>
          <p:cNvPr id="731" name="Google Shape;731;p53"/>
          <p:cNvSpPr txBox="1">
            <a:spLocks noGrp="1"/>
          </p:cNvSpPr>
          <p:nvPr>
            <p:ph type="subTitle" idx="1"/>
          </p:nvPr>
        </p:nvSpPr>
        <p:spPr>
          <a:xfrm>
            <a:off x="632600" y="2273921"/>
            <a:ext cx="4203300" cy="9504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marL="0" indent="0"/>
            <a:r>
              <a:rPr lang="el-GR" sz="1400" dirty="0"/>
              <a:t>Συλλογική σύμβαση καλείται η γραπτή συμφωνία που διαπραγματεύεται μέσω συλλογικών διαπραγματεύσεων για τους εργαζομένους από το σωματείο με τη διεύθυνση μιας εταιρείας που ρυθμίζει τους όρους εργασίας.</a:t>
            </a:r>
          </a:p>
          <a:p>
            <a:pPr marL="0" indent="0"/>
            <a:endParaRPr lang="el-GR" sz="1400" dirty="0"/>
          </a:p>
          <a:p>
            <a:pPr marL="0" indent="0"/>
            <a:r>
              <a:rPr lang="el-GR" sz="1400" dirty="0"/>
              <a:t>Αυτό περιλαμβάνει τη διευθέτηση της μισθοδοσίας, των παροχών και των καθηκόντων των εργαζομένων και του εργοδότη.</a:t>
            </a:r>
            <a:endParaRPr sz="1400" dirty="0"/>
          </a:p>
        </p:txBody>
      </p:sp>
      <p:grpSp>
        <p:nvGrpSpPr>
          <p:cNvPr id="732" name="Google Shape;732;p53"/>
          <p:cNvGrpSpPr/>
          <p:nvPr/>
        </p:nvGrpSpPr>
        <p:grpSpPr>
          <a:xfrm flipH="1">
            <a:off x="5342876" y="647108"/>
            <a:ext cx="2799326" cy="3849294"/>
            <a:chOff x="1835466" y="929768"/>
            <a:chExt cx="2388300" cy="3284100"/>
          </a:xfrm>
        </p:grpSpPr>
        <p:sp>
          <p:nvSpPr>
            <p:cNvPr id="733" name="Google Shape;733;p53"/>
            <p:cNvSpPr/>
            <p:nvPr/>
          </p:nvSpPr>
          <p:spPr>
            <a:xfrm>
              <a:off x="1835466" y="929768"/>
              <a:ext cx="2388300" cy="3284100"/>
            </a:xfrm>
            <a:prstGeom prst="roundRect">
              <a:avLst>
                <a:gd name="adj" fmla="val 4846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734" name="Google Shape;734;p53"/>
            <p:cNvSpPr/>
            <p:nvPr/>
          </p:nvSpPr>
          <p:spPr>
            <a:xfrm>
              <a:off x="2010540" y="1124747"/>
              <a:ext cx="2038200" cy="2909100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735" name="Google Shape;735;p53"/>
            <p:cNvSpPr/>
            <p:nvPr/>
          </p:nvSpPr>
          <p:spPr>
            <a:xfrm>
              <a:off x="2947422" y="4067543"/>
              <a:ext cx="164400" cy="975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pic>
        <p:nvPicPr>
          <p:cNvPr id="736" name="Google Shape;736;p53"/>
          <p:cNvPicPr preferRelativeResize="0"/>
          <p:nvPr/>
        </p:nvPicPr>
        <p:blipFill>
          <a:blip r:embed="rId3"/>
          <a:srcRect l="30352" r="30352"/>
          <a:stretch/>
        </p:blipFill>
        <p:spPr>
          <a:xfrm>
            <a:off x="5342876" y="647098"/>
            <a:ext cx="2799326" cy="384929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905296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8"/>
          <p:cNvSpPr txBox="1">
            <a:spLocks noGrp="1"/>
          </p:cNvSpPr>
          <p:nvPr>
            <p:ph type="subTitle" idx="2"/>
          </p:nvPr>
        </p:nvSpPr>
        <p:spPr>
          <a:xfrm>
            <a:off x="4571925" y="1247653"/>
            <a:ext cx="3857700" cy="34539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lvl="0"/>
            <a:r>
              <a:rPr lang="el-GR" dirty="0">
                <a:solidFill>
                  <a:srgbClr val="FF0000"/>
                </a:solidFill>
              </a:rPr>
              <a:t>7ωρο-5νθήμερο-35ωρο</a:t>
            </a:r>
            <a:r>
              <a:rPr lang="en-US" dirty="0">
                <a:solidFill>
                  <a:srgbClr val="FF0000"/>
                </a:solidFill>
              </a:rPr>
              <a:t> </a:t>
            </a:r>
          </a:p>
          <a:p>
            <a:pPr lvl="0"/>
            <a:r>
              <a:rPr lang="el-GR" dirty="0">
                <a:solidFill>
                  <a:schemeClr val="tx1"/>
                </a:solidFill>
              </a:rPr>
              <a:t>Αύξηση στον μισθό μας 6% κάθε δύο χρόνια.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lvl="0"/>
            <a:r>
              <a:rPr lang="el-GR" dirty="0">
                <a:solidFill>
                  <a:srgbClr val="FF0000"/>
                </a:solidFill>
              </a:rPr>
              <a:t>Αναγνώριση της εμπειρίας μας με ενσωμάτωση ωριμάνσεων στον μισθό μας για τα κάθε   2 χρόνια προσφοράς μας στην εταιρεία.</a:t>
            </a:r>
            <a:r>
              <a:rPr lang="en-US" dirty="0">
                <a:solidFill>
                  <a:srgbClr val="FF0000"/>
                </a:solidFill>
              </a:rPr>
              <a:t> </a:t>
            </a:r>
          </a:p>
          <a:p>
            <a:pPr lvl="0"/>
            <a:r>
              <a:rPr lang="el-GR" cap="all" dirty="0">
                <a:solidFill>
                  <a:schemeClr val="tx1"/>
                </a:solidFill>
              </a:rPr>
              <a:t>Α</a:t>
            </a:r>
            <a:r>
              <a:rPr lang="el-GR" dirty="0">
                <a:solidFill>
                  <a:schemeClr val="tx1"/>
                </a:solidFill>
              </a:rPr>
              <a:t>υτόματη τιμαριθμική αναπροσαρμογή του μισθού σε περίοδο πληθωρισμού.</a:t>
            </a:r>
            <a:endParaRPr lang="en-US" dirty="0">
              <a:solidFill>
                <a:schemeClr val="tx1"/>
              </a:solidFill>
            </a:endParaRPr>
          </a:p>
          <a:p>
            <a:pPr lvl="0"/>
            <a:r>
              <a:rPr lang="el-GR" dirty="0">
                <a:solidFill>
                  <a:schemeClr val="tx2"/>
                </a:solidFill>
              </a:rPr>
              <a:t>Επιδόματα </a:t>
            </a:r>
            <a:r>
              <a:rPr lang="en-US" dirty="0">
                <a:solidFill>
                  <a:schemeClr val="tx2"/>
                </a:solidFill>
              </a:rPr>
              <a:t>master</a:t>
            </a:r>
            <a:r>
              <a:rPr lang="el-GR" dirty="0">
                <a:solidFill>
                  <a:schemeClr val="tx2"/>
                </a:solidFill>
              </a:rPr>
              <a:t>, διδακτορικού. Επιδόματα γάμου, παιδιού, εκτός έδρας.</a:t>
            </a:r>
            <a:r>
              <a:rPr lang="en-US" dirty="0">
                <a:solidFill>
                  <a:schemeClr val="tx2"/>
                </a:solidFill>
              </a:rPr>
              <a:t> </a:t>
            </a:r>
          </a:p>
          <a:p>
            <a:pPr lvl="0"/>
            <a:r>
              <a:rPr lang="el-GR" dirty="0">
                <a:solidFill>
                  <a:schemeClr val="tx1"/>
                </a:solidFill>
              </a:rPr>
              <a:t>Δαπάνη φύλαξης παιδιών έως 6 ετών, 260 ευρώ μηνιαία.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139696" indent="0">
              <a:buSzPts val="1400"/>
              <a:buNone/>
            </a:pPr>
            <a:endParaRPr lang="el-GR" dirty="0">
              <a:solidFill>
                <a:schemeClr val="hlink"/>
              </a:solidFill>
              <a:uFill>
                <a:noFill/>
              </a:uFill>
              <a:latin typeface="Sitka Small" pitchFamily="2" charset="0"/>
            </a:endParaRPr>
          </a:p>
        </p:txBody>
      </p:sp>
      <p:grpSp>
        <p:nvGrpSpPr>
          <p:cNvPr id="917" name="Google Shape;917;p58"/>
          <p:cNvGrpSpPr/>
          <p:nvPr/>
        </p:nvGrpSpPr>
        <p:grpSpPr>
          <a:xfrm>
            <a:off x="2514563" y="2667424"/>
            <a:ext cx="3201545" cy="3201545"/>
            <a:chOff x="1442450" y="-557325"/>
            <a:chExt cx="1498500" cy="1498500"/>
          </a:xfrm>
        </p:grpSpPr>
        <p:sp>
          <p:nvSpPr>
            <p:cNvPr id="918" name="Google Shape;918;p58"/>
            <p:cNvSpPr/>
            <p:nvPr/>
          </p:nvSpPr>
          <p:spPr>
            <a:xfrm>
              <a:off x="1636250" y="-36352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919" name="Google Shape;919;p58"/>
            <p:cNvSpPr/>
            <p:nvPr/>
          </p:nvSpPr>
          <p:spPr>
            <a:xfrm>
              <a:off x="1812200" y="-187575"/>
              <a:ext cx="759000" cy="759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920" name="Google Shape;920;p58"/>
            <p:cNvSpPr/>
            <p:nvPr/>
          </p:nvSpPr>
          <p:spPr>
            <a:xfrm>
              <a:off x="1442450" y="-55732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sp>
        <p:nvSpPr>
          <p:cNvPr id="921" name="Google Shape;921;p58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r>
              <a:rPr lang="el-GR" sz="2400" b="1" dirty="0">
                <a:latin typeface="Sitka Small" pitchFamily="2" charset="0"/>
              </a:rPr>
              <a:t>Επιχειρησιακή Συλλογική Σύμβαση Εργασίας (</a:t>
            </a:r>
            <a:r>
              <a:rPr lang="el-GR" sz="2400" b="1" dirty="0">
                <a:solidFill>
                  <a:schemeClr val="tx2"/>
                </a:solidFill>
                <a:latin typeface="Sitka Small" pitchFamily="2" charset="0"/>
              </a:rPr>
              <a:t>Ε.Σ.Σ.Ε</a:t>
            </a:r>
            <a:r>
              <a:rPr lang="el-GR" sz="2400" b="1" dirty="0">
                <a:latin typeface="Sitka Small" pitchFamily="2" charset="0"/>
              </a:rPr>
              <a:t>)</a:t>
            </a:r>
            <a:endParaRPr sz="2400" b="1" dirty="0">
              <a:solidFill>
                <a:schemeClr val="lt2"/>
              </a:solidFill>
              <a:latin typeface="Sitka Small" pitchFamily="2" charset="0"/>
            </a:endParaRPr>
          </a:p>
        </p:txBody>
      </p:sp>
      <p:sp>
        <p:nvSpPr>
          <p:cNvPr id="922" name="Google Shape;922;p58"/>
          <p:cNvSpPr txBox="1">
            <a:spLocks noGrp="1"/>
          </p:cNvSpPr>
          <p:nvPr>
            <p:ph type="subTitle" idx="1"/>
          </p:nvPr>
        </p:nvSpPr>
        <p:spPr>
          <a:xfrm>
            <a:off x="741989" y="1542487"/>
            <a:ext cx="3857700" cy="34539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marL="0" indent="0">
              <a:spcBef>
                <a:spcPts val="1001"/>
              </a:spcBef>
              <a:buClr>
                <a:schemeClr val="dk1"/>
              </a:buClr>
              <a:buSzPts val="1100"/>
              <a:buNone/>
            </a:pPr>
            <a:r>
              <a:rPr lang="el-GR" sz="1600" b="1" dirty="0">
                <a:latin typeface="Sitka Small" pitchFamily="2" charset="0"/>
              </a:rPr>
              <a:t>Στόχος</a:t>
            </a:r>
            <a:r>
              <a:rPr lang="el-GR" sz="1600" dirty="0">
                <a:latin typeface="Sitka Small" pitchFamily="2" charset="0"/>
              </a:rPr>
              <a:t> του σωματείου μας, μετά από απόφαση της Γενικής Συνέλευσης, είναι η υπογραφή Ε.Σ.Σ.Ε όπου θα </a:t>
            </a:r>
            <a:r>
              <a:rPr lang="el-GR" sz="1600" b="1" dirty="0">
                <a:latin typeface="Sitka Small" pitchFamily="2" charset="0"/>
              </a:rPr>
              <a:t>περιγράφονται</a:t>
            </a:r>
            <a:r>
              <a:rPr lang="el-GR" sz="1600" dirty="0">
                <a:latin typeface="Sitka Small" pitchFamily="2" charset="0"/>
              </a:rPr>
              <a:t> </a:t>
            </a:r>
            <a:r>
              <a:rPr lang="el-GR" sz="1600" u="sng" dirty="0">
                <a:latin typeface="Sitka Small" pitchFamily="2" charset="0"/>
              </a:rPr>
              <a:t>σαφώς</a:t>
            </a:r>
            <a:r>
              <a:rPr lang="el-GR" sz="1600" dirty="0">
                <a:latin typeface="Sitka Small" pitchFamily="2" charset="0"/>
              </a:rPr>
              <a:t> και θα </a:t>
            </a:r>
            <a:r>
              <a:rPr lang="el-GR" sz="1600" b="1" dirty="0">
                <a:latin typeface="Sitka Small" pitchFamily="2" charset="0"/>
              </a:rPr>
              <a:t>διευρύνονται</a:t>
            </a:r>
            <a:r>
              <a:rPr lang="el-GR" sz="1600" dirty="0">
                <a:latin typeface="Sitka Small" pitchFamily="2" charset="0"/>
              </a:rPr>
              <a:t> τα δικαιώματα των εργαζομένων</a:t>
            </a:r>
            <a:r>
              <a:rPr lang="en-US" sz="1600" dirty="0">
                <a:latin typeface="Sitka Small" pitchFamily="2" charset="0"/>
              </a:rPr>
              <a:t>. </a:t>
            </a:r>
            <a:endParaRPr lang="en-US" sz="1401" dirty="0"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310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32"/>
          <p:cNvPicPr preferRelativeResize="0"/>
          <p:nvPr/>
        </p:nvPicPr>
        <p:blipFill>
          <a:blip r:embed="rId3"/>
          <a:srcRect/>
          <a:stretch/>
        </p:blipFill>
        <p:spPr>
          <a:xfrm>
            <a:off x="714375" y="1094424"/>
            <a:ext cx="2954652" cy="295465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42888" dist="95250" dir="2100000" algn="bl" rotWithShape="0">
              <a:schemeClr val="dk1">
                <a:alpha val="30000"/>
              </a:schemeClr>
            </a:outerShdw>
          </a:effectLst>
        </p:spPr>
      </p:pic>
      <p:sp>
        <p:nvSpPr>
          <p:cNvPr id="292" name="Google Shape;292;p32"/>
          <p:cNvSpPr txBox="1">
            <a:spLocks noGrp="1"/>
          </p:cNvSpPr>
          <p:nvPr>
            <p:ph type="ctrTitle"/>
          </p:nvPr>
        </p:nvSpPr>
        <p:spPr>
          <a:xfrm>
            <a:off x="3758844" y="622915"/>
            <a:ext cx="4284300" cy="29700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2400" dirty="0">
                <a:solidFill>
                  <a:schemeClr val="tx1"/>
                </a:solidFill>
                <a:latin typeface="Sitka Heading Semibold" pitchFamily="2" charset="0"/>
              </a:rPr>
              <a:t>Γίνε μέλος στο σωματείο σου! </a:t>
            </a:r>
            <a:r>
              <a:rPr lang="el-GR" sz="2400" dirty="0">
                <a:solidFill>
                  <a:schemeClr val="lt2"/>
                </a:solidFill>
                <a:latin typeface="Sitka Heading Semibold" pitchFamily="2" charset="0"/>
              </a:rPr>
              <a:t>Συμπλήρωσε την αίτηση εγγραφής και στείλε τη στο </a:t>
            </a:r>
            <a:r>
              <a:rPr lang="en-US" sz="2400" dirty="0">
                <a:solidFill>
                  <a:schemeClr val="lt2"/>
                </a:solidFill>
                <a:latin typeface="Sitka Heading Semibold" pitchFamily="2" charset="0"/>
              </a:rPr>
              <a:t>e-mail </a:t>
            </a:r>
            <a:r>
              <a:rPr lang="el-GR" sz="2400" dirty="0">
                <a:solidFill>
                  <a:schemeClr val="lt2"/>
                </a:solidFill>
                <a:latin typeface="Sitka Heading Semibold" pitchFamily="2" charset="0"/>
              </a:rPr>
              <a:t>του σωματείου ή επικοινώνησε με κάποιο από τα μέλη του Δ.Σ για τη παραλαβή της!</a:t>
            </a:r>
            <a:endParaRPr sz="2400" dirty="0">
              <a:solidFill>
                <a:schemeClr val="lt2"/>
              </a:solidFill>
              <a:latin typeface="Sitka Heading Semibold" pitchFamily="2" charset="0"/>
            </a:endParaRPr>
          </a:p>
        </p:txBody>
      </p:sp>
      <p:cxnSp>
        <p:nvCxnSpPr>
          <p:cNvPr id="294" name="Google Shape;294;p32"/>
          <p:cNvCxnSpPr/>
          <p:nvPr/>
        </p:nvCxnSpPr>
        <p:spPr>
          <a:xfrm>
            <a:off x="4135250" y="4114724"/>
            <a:ext cx="5055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95" name="Google Shape;295;p32"/>
          <p:cNvGrpSpPr/>
          <p:nvPr/>
        </p:nvGrpSpPr>
        <p:grpSpPr>
          <a:xfrm>
            <a:off x="-1431000" y="3029614"/>
            <a:ext cx="3588300" cy="3588300"/>
            <a:chOff x="-1578050" y="3230150"/>
            <a:chExt cx="3588300" cy="3588300"/>
          </a:xfrm>
        </p:grpSpPr>
        <p:sp>
          <p:nvSpPr>
            <p:cNvPr id="296" name="Google Shape;296;p32"/>
            <p:cNvSpPr/>
            <p:nvPr/>
          </p:nvSpPr>
          <p:spPr>
            <a:xfrm>
              <a:off x="-1578050" y="3230150"/>
              <a:ext cx="3588300" cy="35883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297" name="Google Shape;297;p32"/>
            <p:cNvSpPr/>
            <p:nvPr/>
          </p:nvSpPr>
          <p:spPr>
            <a:xfrm>
              <a:off x="-440300" y="4367900"/>
              <a:ext cx="1312800" cy="13128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  <a:effectLst>
              <a:outerShdw blurRad="285750" algn="bl" rotWithShape="0">
                <a:schemeClr val="lt2"/>
              </a:outerShdw>
            </a:effectLst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sp>
        <p:nvSpPr>
          <p:cNvPr id="298" name="Google Shape;298;p32"/>
          <p:cNvSpPr txBox="1">
            <a:spLocks noGrp="1"/>
          </p:cNvSpPr>
          <p:nvPr>
            <p:ph type="title" idx="2"/>
          </p:nvPr>
        </p:nvSpPr>
        <p:spPr>
          <a:xfrm>
            <a:off x="4014215" y="4212075"/>
            <a:ext cx="3064220" cy="394201"/>
          </a:xfrm>
          <a:prstGeom prst="rect">
            <a:avLst/>
          </a:prstGeom>
        </p:spPr>
        <p:txBody>
          <a:bodyPr spcFirstLastPara="1" wrap="square" lIns="91426" tIns="91426" rIns="91426" bIns="91426" anchor="ctr" anchorCtr="0">
            <a:noAutofit/>
          </a:bodyPr>
          <a:lstStyle/>
          <a:p>
            <a:r>
              <a:rPr lang="en-US" b="1" dirty="0">
                <a:latin typeface="Sitka Small" pitchFamily="2" charset="0"/>
              </a:rPr>
              <a:t>unionmitel@gmail.com</a:t>
            </a:r>
            <a:endParaRPr b="1" dirty="0">
              <a:latin typeface="Sitka Small" pitchFamily="2" charset="0"/>
            </a:endParaRPr>
          </a:p>
        </p:txBody>
      </p:sp>
      <p:grpSp>
        <p:nvGrpSpPr>
          <p:cNvPr id="299" name="Google Shape;299;p32"/>
          <p:cNvGrpSpPr/>
          <p:nvPr/>
        </p:nvGrpSpPr>
        <p:grpSpPr>
          <a:xfrm>
            <a:off x="1442450" y="-557326"/>
            <a:ext cx="1498500" cy="1498500"/>
            <a:chOff x="1442450" y="-557325"/>
            <a:chExt cx="1498500" cy="1498500"/>
          </a:xfrm>
        </p:grpSpPr>
        <p:sp>
          <p:nvSpPr>
            <p:cNvPr id="300" name="Google Shape;300;p32"/>
            <p:cNvSpPr/>
            <p:nvPr/>
          </p:nvSpPr>
          <p:spPr>
            <a:xfrm>
              <a:off x="1636250" y="-36352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301" name="Google Shape;301;p32"/>
            <p:cNvSpPr/>
            <p:nvPr/>
          </p:nvSpPr>
          <p:spPr>
            <a:xfrm>
              <a:off x="1812200" y="-187575"/>
              <a:ext cx="759000" cy="759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302" name="Google Shape;302;p32"/>
            <p:cNvSpPr/>
            <p:nvPr/>
          </p:nvSpPr>
          <p:spPr>
            <a:xfrm>
              <a:off x="1442450" y="-55732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cxnSp>
        <p:nvCxnSpPr>
          <p:cNvPr id="303" name="Google Shape;303;p32"/>
          <p:cNvCxnSpPr/>
          <p:nvPr/>
        </p:nvCxnSpPr>
        <p:spPr>
          <a:xfrm rot="10800000">
            <a:off x="6961299" y="4393128"/>
            <a:ext cx="77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graphicFrame>
        <p:nvGraphicFramePr>
          <p:cNvPr id="2" name="Αντικείμενο 1">
            <a:extLst>
              <a:ext uri="{FF2B5EF4-FFF2-40B4-BE49-F238E27FC236}">
                <a16:creationId xmlns:a16="http://schemas.microsoft.com/office/drawing/2014/main" id="{1745A614-E643-F38C-E7EE-86391D5734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4276288"/>
              </p:ext>
            </p:extLst>
          </p:nvPr>
        </p:nvGraphicFramePr>
        <p:xfrm>
          <a:off x="4014215" y="3531551"/>
          <a:ext cx="4639404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4" imgW="3787317" imgH="518081" progId="Package">
                  <p:embed/>
                </p:oleObj>
              </mc:Choice>
              <mc:Fallback>
                <p:oleObj name="Packager Shell Object" showAsIcon="1" r:id="rId4" imgW="3787317" imgH="518081" progId="Package">
                  <p:embed/>
                  <p:pic>
                    <p:nvPicPr>
                      <p:cNvPr id="2" name="Αντικείμενο 1">
                        <a:extLst>
                          <a:ext uri="{FF2B5EF4-FFF2-40B4-BE49-F238E27FC236}">
                            <a16:creationId xmlns:a16="http://schemas.microsoft.com/office/drawing/2014/main" id="{1745A614-E643-F38C-E7EE-86391D5734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14215" y="3531551"/>
                        <a:ext cx="4639404" cy="51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7980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57"/>
          <p:cNvSpPr txBox="1">
            <a:spLocks noGrp="1"/>
          </p:cNvSpPr>
          <p:nvPr>
            <p:ph type="title"/>
          </p:nvPr>
        </p:nvSpPr>
        <p:spPr>
          <a:xfrm>
            <a:off x="713232" y="448056"/>
            <a:ext cx="7717500" cy="5760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2800" b="1" dirty="0">
                <a:latin typeface="Sitka Small" pitchFamily="2" charset="0"/>
              </a:rPr>
              <a:t>Σωματείο Εργαζομένων</a:t>
            </a:r>
            <a:r>
              <a:rPr lang="en" sz="2800" b="1" dirty="0">
                <a:latin typeface="Sitka Small" pitchFamily="2" charset="0"/>
              </a:rPr>
              <a:t> </a:t>
            </a:r>
            <a:r>
              <a:rPr lang="en-US" sz="2800" b="1" dirty="0">
                <a:solidFill>
                  <a:schemeClr val="lt2"/>
                </a:solidFill>
                <a:latin typeface="Sitka Small" pitchFamily="2" charset="0"/>
              </a:rPr>
              <a:t>Mitel Networks</a:t>
            </a:r>
            <a:endParaRPr sz="2800" b="1" dirty="0">
              <a:solidFill>
                <a:schemeClr val="lt2"/>
              </a:solidFill>
              <a:latin typeface="Sitka Small" pitchFamily="2" charset="0"/>
            </a:endParaRPr>
          </a:p>
        </p:txBody>
      </p:sp>
      <p:sp>
        <p:nvSpPr>
          <p:cNvPr id="911" name="Google Shape;911;p57"/>
          <p:cNvSpPr txBox="1">
            <a:spLocks noGrp="1"/>
          </p:cNvSpPr>
          <p:nvPr>
            <p:ph type="subTitle" idx="1"/>
          </p:nvPr>
        </p:nvSpPr>
        <p:spPr>
          <a:xfrm>
            <a:off x="713225" y="1152151"/>
            <a:ext cx="7717500" cy="3208201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marL="0" indent="0" algn="just">
              <a:buNone/>
            </a:pPr>
            <a:r>
              <a:rPr lang="el-GR" sz="1401" b="1" dirty="0" err="1">
                <a:latin typeface="Sitka Small" pitchFamily="2" charset="0"/>
              </a:rPr>
              <a:t>Συναδέλφισσα</a:t>
            </a:r>
            <a:r>
              <a:rPr lang="el-GR" sz="1401" b="1" dirty="0">
                <a:latin typeface="Sitka Small" pitchFamily="2" charset="0"/>
              </a:rPr>
              <a:t>, συνάδελφε, </a:t>
            </a:r>
            <a:endParaRPr lang="en-US" sz="1401" b="1" dirty="0">
              <a:latin typeface="Sitka Small" pitchFamily="2" charset="0"/>
            </a:endParaRPr>
          </a:p>
          <a:p>
            <a:pPr marL="0" indent="0" algn="just">
              <a:buNone/>
            </a:pPr>
            <a:r>
              <a:rPr lang="el-GR" sz="1401" dirty="0">
                <a:latin typeface="Sitka Small" pitchFamily="2" charset="0"/>
              </a:rPr>
              <a:t>Το σωματείο εργαζομένων στη </a:t>
            </a:r>
            <a:r>
              <a:rPr lang="en-US" sz="1401" dirty="0">
                <a:latin typeface="Sitka Small" pitchFamily="2" charset="0"/>
              </a:rPr>
              <a:t>Mitel Networks , </a:t>
            </a:r>
            <a:r>
              <a:rPr lang="el-GR" sz="1401" dirty="0">
                <a:latin typeface="Sitka Small" pitchFamily="2" charset="0"/>
              </a:rPr>
              <a:t>ιδρύθηκε το 2023 μετά από πρωτοβουλία των εργαζομένων που μετακινήθηκαν από την εταιρεία </a:t>
            </a:r>
            <a:r>
              <a:rPr lang="en-US" sz="1401" dirty="0">
                <a:latin typeface="Sitka Small" pitchFamily="2" charset="0"/>
              </a:rPr>
              <a:t>Unify, </a:t>
            </a:r>
            <a:r>
              <a:rPr lang="el-GR" sz="1401" dirty="0">
                <a:latin typeface="Sitka Small" pitchFamily="2" charset="0"/>
              </a:rPr>
              <a:t>μέλους της γαλλικής πολυεθνικής </a:t>
            </a:r>
            <a:r>
              <a:rPr lang="en-US" sz="1401" dirty="0">
                <a:latin typeface="Sitka Small" pitchFamily="2" charset="0"/>
              </a:rPr>
              <a:t>Atos, </a:t>
            </a:r>
            <a:r>
              <a:rPr lang="el-GR" sz="1401" dirty="0">
                <a:latin typeface="Sitka Small" pitchFamily="2" charset="0"/>
              </a:rPr>
              <a:t>στη </a:t>
            </a:r>
            <a:r>
              <a:rPr lang="en-US" sz="1401" dirty="0">
                <a:latin typeface="Sitka Small" pitchFamily="2" charset="0"/>
              </a:rPr>
              <a:t>Mitel Networks , </a:t>
            </a:r>
            <a:r>
              <a:rPr lang="el-GR" sz="1401" dirty="0">
                <a:latin typeface="Sitka Small" pitchFamily="2" charset="0"/>
              </a:rPr>
              <a:t>ως αποτέλεσμα της εξαγοράς του μεγαλύτερου μέρους της εταιρείας από την καναδικών συμφερόντων </a:t>
            </a:r>
            <a:r>
              <a:rPr lang="en-US" sz="1401" dirty="0">
                <a:latin typeface="Sitka Small" pitchFamily="2" charset="0"/>
              </a:rPr>
              <a:t>Mitel</a:t>
            </a:r>
            <a:r>
              <a:rPr lang="el-GR" sz="1401" dirty="0">
                <a:latin typeface="Sitka Small" pitchFamily="2" charset="0"/>
              </a:rPr>
              <a:t> </a:t>
            </a:r>
            <a:r>
              <a:rPr lang="en-US" sz="1401" dirty="0">
                <a:latin typeface="Sitka Small" pitchFamily="2" charset="0"/>
              </a:rPr>
              <a:t>Networks</a:t>
            </a:r>
            <a:r>
              <a:rPr lang="el-GR" sz="1401" dirty="0">
                <a:latin typeface="Sitka Small" pitchFamily="2" charset="0"/>
              </a:rPr>
              <a:t>. </a:t>
            </a:r>
          </a:p>
          <a:p>
            <a:pPr marL="0" indent="0" algn="just">
              <a:buNone/>
            </a:pPr>
            <a:endParaRPr lang="el-GR" sz="1401" dirty="0">
              <a:latin typeface="Sitka Small" pitchFamily="2" charset="0"/>
            </a:endParaRPr>
          </a:p>
          <a:p>
            <a:pPr marL="0" indent="0" algn="just">
              <a:buNone/>
            </a:pPr>
            <a:r>
              <a:rPr lang="el-GR" sz="1401" dirty="0">
                <a:latin typeface="Sitka Small" pitchFamily="2" charset="0"/>
              </a:rPr>
              <a:t>Όλοι οι εργαζόμενοι που δουλεύουμε στην εταιρεία αυτή </a:t>
            </a:r>
            <a:r>
              <a:rPr lang="el-GR" sz="1401" b="1" dirty="0">
                <a:latin typeface="Sitka Small" pitchFamily="2" charset="0"/>
              </a:rPr>
              <a:t>δεν έχουμε να χωρίσουμε τίποτα μεταξύ μας. Αντίθετα τα προβλήματα που αντιμετωπίζουμε είναι κοινά </a:t>
            </a:r>
            <a:r>
              <a:rPr lang="el-GR" sz="1401" dirty="0">
                <a:latin typeface="Sitka Small" pitchFamily="2" charset="0"/>
              </a:rPr>
              <a:t>.</a:t>
            </a:r>
            <a:endParaRPr lang="en-US" sz="1401" dirty="0">
              <a:latin typeface="Sitka Small" pitchFamily="2" charset="0"/>
            </a:endParaRPr>
          </a:p>
          <a:p>
            <a:pPr marL="0" indent="0" algn="just">
              <a:buNone/>
            </a:pPr>
            <a:endParaRPr lang="en-US" sz="1401" dirty="0">
              <a:latin typeface="Sitka Small" pitchFamily="2" charset="0"/>
            </a:endParaRPr>
          </a:p>
          <a:p>
            <a:pPr marL="0" indent="0" algn="just">
              <a:buNone/>
            </a:pPr>
            <a:r>
              <a:rPr lang="el-GR" sz="1401" dirty="0">
                <a:latin typeface="Sitka Small" pitchFamily="2" charset="0"/>
              </a:rPr>
              <a:t>Η </a:t>
            </a:r>
            <a:r>
              <a:rPr lang="el-GR" sz="1401" b="1" dirty="0">
                <a:latin typeface="Sitka Small" pitchFamily="2" charset="0"/>
              </a:rPr>
              <a:t>ρίζα</a:t>
            </a:r>
            <a:r>
              <a:rPr lang="el-GR" sz="1401" dirty="0">
                <a:latin typeface="Sitka Small" pitchFamily="2" charset="0"/>
              </a:rPr>
              <a:t> αυτών των προβλημάτων είναι η </a:t>
            </a:r>
            <a:r>
              <a:rPr lang="el-GR" sz="1401" b="1" dirty="0">
                <a:latin typeface="Sitka Small" pitchFamily="2" charset="0"/>
              </a:rPr>
              <a:t>κατάργηση</a:t>
            </a:r>
            <a:r>
              <a:rPr lang="el-GR" sz="1401" dirty="0">
                <a:latin typeface="Sitka Small" pitchFamily="2" charset="0"/>
              </a:rPr>
              <a:t> των δικών μας δικαιωμάτων , ιδιαίτερα τα τελευταία χρόνια, με σκοπό την μεγαλύτερη ένταση της εκμετάλλευσης μας από τον εργοδότη , ώστε η εταιρεία να γίνεται πιο ανταγωνιστική, να έχει όλο και μεγαλύτερο ποσοστό κέρδους από την πώληση των προϊόντων </a:t>
            </a:r>
            <a:r>
              <a:rPr lang="en-US" sz="1401" dirty="0">
                <a:latin typeface="Sitka Small" pitchFamily="2" charset="0"/>
              </a:rPr>
              <a:t> </a:t>
            </a:r>
            <a:r>
              <a:rPr lang="el-GR" sz="1401" dirty="0">
                <a:latin typeface="Sitka Small" pitchFamily="2" charset="0"/>
              </a:rPr>
              <a:t>που εμείς παράγουμε. </a:t>
            </a:r>
          </a:p>
          <a:p>
            <a:pPr marL="0" indent="0">
              <a:buNone/>
            </a:pPr>
            <a:endParaRPr lang="el-GR" sz="1401" dirty="0">
              <a:latin typeface="Sitka Smal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531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57"/>
          <p:cNvSpPr txBox="1">
            <a:spLocks noGrp="1"/>
          </p:cNvSpPr>
          <p:nvPr>
            <p:ph type="title"/>
          </p:nvPr>
        </p:nvSpPr>
        <p:spPr>
          <a:xfrm>
            <a:off x="713232" y="448056"/>
            <a:ext cx="7717500" cy="5760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2800" b="1" dirty="0">
                <a:latin typeface="Sitka Small" pitchFamily="2" charset="0"/>
              </a:rPr>
              <a:t>Σωματείο Εργαζομένων</a:t>
            </a:r>
            <a:r>
              <a:rPr lang="en" sz="2800" b="1" dirty="0">
                <a:latin typeface="Sitka Small" pitchFamily="2" charset="0"/>
              </a:rPr>
              <a:t> </a:t>
            </a:r>
            <a:r>
              <a:rPr lang="en-US" sz="2800" b="1" dirty="0">
                <a:solidFill>
                  <a:schemeClr val="lt2"/>
                </a:solidFill>
                <a:latin typeface="Sitka Small" pitchFamily="2" charset="0"/>
              </a:rPr>
              <a:t>Mitel Networks</a:t>
            </a:r>
            <a:endParaRPr sz="2800" b="1" dirty="0">
              <a:solidFill>
                <a:schemeClr val="lt2"/>
              </a:solidFill>
              <a:latin typeface="Sitka Small" pitchFamily="2" charset="0"/>
            </a:endParaRPr>
          </a:p>
        </p:txBody>
      </p:sp>
      <p:sp>
        <p:nvSpPr>
          <p:cNvPr id="911" name="Google Shape;911;p57"/>
          <p:cNvSpPr txBox="1">
            <a:spLocks noGrp="1"/>
          </p:cNvSpPr>
          <p:nvPr>
            <p:ph type="subTitle" idx="1"/>
          </p:nvPr>
        </p:nvSpPr>
        <p:spPr>
          <a:xfrm>
            <a:off x="713225" y="1152151"/>
            <a:ext cx="7717500" cy="3208201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marL="0" indent="0" algn="just">
              <a:buNone/>
            </a:pPr>
            <a:r>
              <a:rPr lang="el-GR" sz="1401" dirty="0">
                <a:latin typeface="Sitka Small" pitchFamily="2" charset="0"/>
              </a:rPr>
              <a:t>Χαρακτηριστικά παραδείγματα είναι </a:t>
            </a:r>
            <a:r>
              <a:rPr lang="el-GR" sz="1401" b="1" dirty="0">
                <a:latin typeface="Sitka Small" pitchFamily="2" charset="0"/>
              </a:rPr>
              <a:t>η ουσιαστική κατάργηση του οχταώρου</a:t>
            </a:r>
            <a:r>
              <a:rPr lang="el-GR" sz="1401" dirty="0">
                <a:latin typeface="Sitka Small" pitchFamily="2" charset="0"/>
              </a:rPr>
              <a:t>, καθώς μονομερώς η εταιρεία πέταξε το διάλλειμα μας εκτός ωραρίου εργασίας, η συνεχιζόμενη </a:t>
            </a:r>
            <a:r>
              <a:rPr lang="el-GR" sz="1401" b="1" dirty="0" err="1">
                <a:latin typeface="Sitka Small" pitchFamily="2" charset="0"/>
              </a:rPr>
              <a:t>υποστελέχωση</a:t>
            </a:r>
            <a:r>
              <a:rPr lang="el-GR" sz="1401" dirty="0">
                <a:latin typeface="Sitka Small" pitchFamily="2" charset="0"/>
              </a:rPr>
              <a:t> που εντατικοποιεί σε μεγάλο βαθμό την εργασία μας , αποτέλεσμα των πολλών απολύσεων του Απριλίου του 2024 , αλλά και των συνεχόμενων παραιτήσεων συναδέλφων οι οποίες δεν αναπληρώνονται . </a:t>
            </a:r>
          </a:p>
          <a:p>
            <a:pPr marL="0" indent="0" algn="just">
              <a:buNone/>
            </a:pPr>
            <a:endParaRPr lang="el-GR" sz="1401" dirty="0">
              <a:latin typeface="Sitka Small" pitchFamily="2" charset="0"/>
            </a:endParaRPr>
          </a:p>
          <a:p>
            <a:pPr marL="0" indent="0" algn="just">
              <a:buNone/>
            </a:pPr>
            <a:r>
              <a:rPr lang="el-GR" sz="1401" dirty="0">
                <a:latin typeface="Sitka Small" pitchFamily="2" charset="0"/>
              </a:rPr>
              <a:t>Επιπλέον οι </a:t>
            </a:r>
            <a:r>
              <a:rPr lang="el-GR" sz="1401" b="1" dirty="0">
                <a:latin typeface="Sitka Small" pitchFamily="2" charset="0"/>
              </a:rPr>
              <a:t>μισθοί</a:t>
            </a:r>
            <a:r>
              <a:rPr lang="el-GR" sz="1401" dirty="0">
                <a:latin typeface="Sitka Small" pitchFamily="2" charset="0"/>
              </a:rPr>
              <a:t> μας παραμένουν </a:t>
            </a:r>
            <a:r>
              <a:rPr lang="el-GR" sz="1401" b="1" dirty="0">
                <a:latin typeface="Sitka Small" pitchFamily="2" charset="0"/>
              </a:rPr>
              <a:t>καθηλωμένοι</a:t>
            </a:r>
            <a:r>
              <a:rPr lang="el-GR" sz="1401" dirty="0">
                <a:latin typeface="Sitka Small" pitchFamily="2" charset="0"/>
              </a:rPr>
              <a:t> , έχοντας πραγματική μείωση στο εισόδημα μας μετά τα αλλεπάλληλα κύματα ακρίβειας σε όλα τα βασικά αγαθά της καθημερινότητάς.   </a:t>
            </a:r>
          </a:p>
          <a:p>
            <a:pPr marL="0" indent="0" algn="just">
              <a:buNone/>
            </a:pPr>
            <a:endParaRPr lang="el-GR" sz="1401" dirty="0">
              <a:latin typeface="Sitka Small" pitchFamily="2" charset="0"/>
            </a:endParaRPr>
          </a:p>
          <a:p>
            <a:pPr marL="0" indent="0" algn="just">
              <a:buNone/>
            </a:pPr>
            <a:r>
              <a:rPr lang="el-GR" sz="1401" dirty="0">
                <a:latin typeface="Sitka Small" pitchFamily="2" charset="0"/>
              </a:rPr>
              <a:t>Σε αυτή τη παρουσίαση παραθέτουμε ένα </a:t>
            </a:r>
            <a:r>
              <a:rPr lang="el-GR" sz="1401" b="1" dirty="0">
                <a:latin typeface="Sitka Small" pitchFamily="2" charset="0"/>
              </a:rPr>
              <a:t>Q&amp;A</a:t>
            </a:r>
            <a:r>
              <a:rPr lang="el-GR" sz="1401" dirty="0">
                <a:latin typeface="Sitka Small" pitchFamily="2" charset="0"/>
              </a:rPr>
              <a:t> προσπαθώντας να βοηθήσουμε με τις απορίες σου.</a:t>
            </a:r>
          </a:p>
          <a:p>
            <a:pPr marL="0" indent="0" algn="just">
              <a:buNone/>
            </a:pPr>
            <a:endParaRPr lang="el-GR" sz="1401" dirty="0">
              <a:latin typeface="Sitka Small" pitchFamily="2" charset="0"/>
            </a:endParaRPr>
          </a:p>
          <a:p>
            <a:pPr marL="0" indent="0" algn="just">
              <a:buNone/>
            </a:pPr>
            <a:r>
              <a:rPr lang="el-GR" sz="1401" dirty="0">
                <a:latin typeface="Sitka Small" pitchFamily="2" charset="0"/>
              </a:rPr>
              <a:t>Φυσικά, δεν μπορούμε να τα λύσουμε όλα μέσα από αυτό το κείμενο, όμως, είμαστε εδώ και ευελπιστούμε ότι μέσα από τη συμμετοχή και τη δράση σου στο σωματείο, θα λυθούν περισσότερα!</a:t>
            </a:r>
          </a:p>
        </p:txBody>
      </p:sp>
    </p:spTree>
    <p:extLst>
      <p:ext uri="{BB962C8B-B14F-4D97-AF65-F5344CB8AC3E}">
        <p14:creationId xmlns:p14="http://schemas.microsoft.com/office/powerpoint/2010/main" val="4161868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37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l="7831" r="7831"/>
          <a:stretch/>
        </p:blipFill>
        <p:spPr>
          <a:xfrm>
            <a:off x="3784228" y="1022525"/>
            <a:ext cx="4645499" cy="3098354"/>
          </a:xfrm>
          <a:prstGeom prst="rect">
            <a:avLst/>
          </a:prstGeom>
        </p:spPr>
      </p:pic>
      <p:sp>
        <p:nvSpPr>
          <p:cNvPr id="378" name="Google Shape;378;p37"/>
          <p:cNvSpPr txBox="1">
            <a:spLocks noGrp="1"/>
          </p:cNvSpPr>
          <p:nvPr>
            <p:ph type="title"/>
          </p:nvPr>
        </p:nvSpPr>
        <p:spPr>
          <a:xfrm>
            <a:off x="714375" y="761549"/>
            <a:ext cx="2816700" cy="11919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b="1" dirty="0">
                <a:latin typeface="Sitka Small" pitchFamily="2" charset="0"/>
              </a:rPr>
              <a:t>Τι είναι το</a:t>
            </a:r>
            <a:r>
              <a:rPr lang="en" b="1" dirty="0">
                <a:latin typeface="Sitka Small" pitchFamily="2" charset="0"/>
              </a:rPr>
              <a:t> </a:t>
            </a:r>
            <a:r>
              <a:rPr lang="el-GR" b="1" dirty="0">
                <a:solidFill>
                  <a:schemeClr val="lt2"/>
                </a:solidFill>
                <a:latin typeface="Sitka Small" pitchFamily="2" charset="0"/>
              </a:rPr>
              <a:t>σωματείο;</a:t>
            </a:r>
            <a:endParaRPr b="1" dirty="0">
              <a:solidFill>
                <a:schemeClr val="lt2"/>
              </a:solidFill>
              <a:latin typeface="Sitka Small" pitchFamily="2" charset="0"/>
            </a:endParaRPr>
          </a:p>
        </p:txBody>
      </p:sp>
      <p:sp>
        <p:nvSpPr>
          <p:cNvPr id="379" name="Google Shape;379;p37"/>
          <p:cNvSpPr txBox="1">
            <a:spLocks noGrp="1"/>
          </p:cNvSpPr>
          <p:nvPr>
            <p:ph type="body" idx="1"/>
          </p:nvPr>
        </p:nvSpPr>
        <p:spPr>
          <a:xfrm>
            <a:off x="742141" y="1953450"/>
            <a:ext cx="2816700" cy="19692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pPr marL="0" indent="0">
              <a:buNone/>
            </a:pPr>
            <a:r>
              <a:rPr lang="el-GR" sz="1401" dirty="0">
                <a:latin typeface="Sitka Small" pitchFamily="2" charset="0"/>
              </a:rPr>
              <a:t>Σωματείο είναι η ένωση των εργαζομένων σε μια επιχείρηση, έναν κλάδο, ένα επάγγελμα, που </a:t>
            </a:r>
            <a:r>
              <a:rPr lang="el-GR" sz="1401" b="1" dirty="0">
                <a:latin typeface="Sitka Small" pitchFamily="2" charset="0"/>
              </a:rPr>
              <a:t>οργανώνονται</a:t>
            </a:r>
            <a:r>
              <a:rPr lang="el-GR" sz="1401" dirty="0">
                <a:latin typeface="Sitka Small" pitchFamily="2" charset="0"/>
              </a:rPr>
              <a:t> είτε σε τοπικό, είτε σε πανελλαδικό επίπεδο με στόχο να παλέψουν για τα κοινά τους προβλήματα, ανεξαρτήτως θρησκείας, φύλου, εθνικότητας, ηλικίας</a:t>
            </a:r>
            <a:r>
              <a:rPr lang="el-GR" dirty="0"/>
              <a:t>. </a:t>
            </a:r>
            <a:endParaRPr dirty="0">
              <a:solidFill>
                <a:srgbClr val="191919"/>
              </a:solidFill>
              <a:latin typeface="Anaheim"/>
              <a:ea typeface="Anaheim"/>
              <a:cs typeface="Anaheim"/>
              <a:sym typeface="Anaheim"/>
            </a:endParaRPr>
          </a:p>
        </p:txBody>
      </p:sp>
      <p:sp>
        <p:nvSpPr>
          <p:cNvPr id="380" name="Google Shape;380;p37"/>
          <p:cNvSpPr/>
          <p:nvPr/>
        </p:nvSpPr>
        <p:spPr>
          <a:xfrm>
            <a:off x="7676201" y="44699"/>
            <a:ext cx="1312800" cy="13128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285750" algn="bl" rotWithShape="0">
              <a:schemeClr val="lt2"/>
            </a:outerShdw>
          </a:effectLst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grpSp>
        <p:nvGrpSpPr>
          <p:cNvPr id="381" name="Google Shape;381;p37"/>
          <p:cNvGrpSpPr/>
          <p:nvPr/>
        </p:nvGrpSpPr>
        <p:grpSpPr>
          <a:xfrm>
            <a:off x="4896556" y="3646750"/>
            <a:ext cx="3307788" cy="3307788"/>
            <a:chOff x="-34875" y="-881875"/>
            <a:chExt cx="1498500" cy="1498500"/>
          </a:xfrm>
        </p:grpSpPr>
        <p:sp>
          <p:nvSpPr>
            <p:cNvPr id="382" name="Google Shape;382;p37"/>
            <p:cNvSpPr/>
            <p:nvPr/>
          </p:nvSpPr>
          <p:spPr>
            <a:xfrm>
              <a:off x="334875" y="-512125"/>
              <a:ext cx="759000" cy="7590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158925" y="-68807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-34875" y="-88187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</p:spTree>
    <p:extLst>
      <p:ext uri="{BB962C8B-B14F-4D97-AF65-F5344CB8AC3E}">
        <p14:creationId xmlns:p14="http://schemas.microsoft.com/office/powerpoint/2010/main" val="469832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8"/>
          <p:cNvSpPr txBox="1">
            <a:spLocks noGrp="1"/>
          </p:cNvSpPr>
          <p:nvPr>
            <p:ph type="title"/>
          </p:nvPr>
        </p:nvSpPr>
        <p:spPr>
          <a:xfrm>
            <a:off x="714373" y="3790979"/>
            <a:ext cx="4086226" cy="5727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r>
              <a:rPr lang="el-GR" sz="2400" b="1" dirty="0">
                <a:latin typeface="Sitka Small" pitchFamily="2" charset="0"/>
              </a:rPr>
              <a:t>- Τι σημαίνει</a:t>
            </a:r>
            <a:r>
              <a:rPr lang="en" sz="2400" b="1" dirty="0">
                <a:latin typeface="Sitka Small" pitchFamily="2" charset="0"/>
              </a:rPr>
              <a:t> </a:t>
            </a:r>
            <a:r>
              <a:rPr lang="el-GR" sz="2400" b="1" dirty="0">
                <a:solidFill>
                  <a:schemeClr val="lt2"/>
                </a:solidFill>
                <a:latin typeface="Sitka Small" pitchFamily="2" charset="0"/>
              </a:rPr>
              <a:t>σωματείο;</a:t>
            </a:r>
            <a:endParaRPr sz="2400" b="1" dirty="0">
              <a:latin typeface="Sitka Small" pitchFamily="2" charset="0"/>
            </a:endParaRPr>
          </a:p>
        </p:txBody>
      </p:sp>
      <p:sp>
        <p:nvSpPr>
          <p:cNvPr id="390" name="Google Shape;390;p38"/>
          <p:cNvSpPr txBox="1">
            <a:spLocks noGrp="1"/>
          </p:cNvSpPr>
          <p:nvPr>
            <p:ph type="subTitle" idx="1"/>
          </p:nvPr>
        </p:nvSpPr>
        <p:spPr>
          <a:xfrm>
            <a:off x="714375" y="963386"/>
            <a:ext cx="3775982" cy="2737787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marL="0" indent="0" algn="just"/>
            <a:r>
              <a:rPr lang="el-GR" sz="1200" dirty="0">
                <a:latin typeface="Sitka Small" pitchFamily="2" charset="0"/>
              </a:rPr>
              <a:t>Σωματείο σημαίνει </a:t>
            </a:r>
            <a:r>
              <a:rPr lang="el-GR" sz="1200" b="1" dirty="0">
                <a:latin typeface="Sitka Small" pitchFamily="2" charset="0"/>
              </a:rPr>
              <a:t>γνωρίζω</a:t>
            </a:r>
            <a:r>
              <a:rPr lang="el-GR" sz="1200" dirty="0">
                <a:latin typeface="Sitka Small" pitchFamily="2" charset="0"/>
              </a:rPr>
              <a:t> τα δικαιώματα μου. </a:t>
            </a:r>
          </a:p>
          <a:p>
            <a:pPr marL="0" indent="0" algn="just"/>
            <a:endParaRPr lang="el-GR" sz="1200" dirty="0">
              <a:latin typeface="Sitka Small" pitchFamily="2" charset="0"/>
            </a:endParaRPr>
          </a:p>
          <a:p>
            <a:pPr marL="0" indent="0" algn="just"/>
            <a:r>
              <a:rPr lang="el-GR" sz="1200" dirty="0">
                <a:latin typeface="Sitka Small" pitchFamily="2" charset="0"/>
              </a:rPr>
              <a:t>Τι μισθό πρέπει να παίρνω, ποιο ωράριο πρέπει να δουλεύω, πότε παίρνω υπερωρίες και με ποια προσαύξηση, τι άδεια δικαιούμαι και τι υποστήριξη θα έχω στην αντιμετώπιση των καθημερινών προβλημάτων. </a:t>
            </a:r>
          </a:p>
          <a:p>
            <a:pPr marL="0" indent="0" algn="just"/>
            <a:endParaRPr lang="el-GR" sz="1200" b="1" dirty="0">
              <a:latin typeface="Sitka Small" pitchFamily="2" charset="0"/>
            </a:endParaRPr>
          </a:p>
          <a:p>
            <a:pPr marL="0" indent="0" algn="just"/>
            <a:r>
              <a:rPr lang="el-GR" sz="1200" b="1" dirty="0">
                <a:latin typeface="Sitka Small" pitchFamily="2" charset="0"/>
              </a:rPr>
              <a:t>Παλεύω</a:t>
            </a:r>
            <a:r>
              <a:rPr lang="el-GR" sz="1200" dirty="0">
                <a:latin typeface="Sitka Small" pitchFamily="2" charset="0"/>
              </a:rPr>
              <a:t> για αιτήματα που απαντούν στις ανάγκες των συναδέλφων και των οικογενειών τους. </a:t>
            </a:r>
          </a:p>
          <a:p>
            <a:pPr marL="0" indent="0" algn="just"/>
            <a:endParaRPr lang="el-GR" sz="1200" dirty="0">
              <a:latin typeface="Sitka Small" pitchFamily="2" charset="0"/>
            </a:endParaRPr>
          </a:p>
          <a:p>
            <a:pPr marL="0" indent="0" algn="just"/>
            <a:r>
              <a:rPr lang="el-GR" sz="1200" dirty="0">
                <a:latin typeface="Sitka Small" pitchFamily="2" charset="0"/>
              </a:rPr>
              <a:t>Μέσα από το σωματείο γνωρίζουμε τις </a:t>
            </a:r>
            <a:r>
              <a:rPr lang="el-GR" sz="1200" b="1" dirty="0">
                <a:latin typeface="Sitka Small" pitchFamily="2" charset="0"/>
              </a:rPr>
              <a:t>αξίες</a:t>
            </a:r>
            <a:r>
              <a:rPr lang="el-GR" sz="1200" dirty="0">
                <a:latin typeface="Sitka Small" pitchFamily="2" charset="0"/>
              </a:rPr>
              <a:t> της συλλογικότητας, της αλληλεγγύης, της υπερηφάνειας, της αξιοπρέπειας, τα ιδανικά της εργατικής τάξης.</a:t>
            </a:r>
            <a:endParaRPr sz="1200" dirty="0">
              <a:latin typeface="Sitka Small" pitchFamily="2" charset="0"/>
            </a:endParaRPr>
          </a:p>
        </p:txBody>
      </p:sp>
      <p:pic>
        <p:nvPicPr>
          <p:cNvPr id="391" name="Google Shape;391;p38"/>
          <p:cNvPicPr preferRelativeResize="0"/>
          <p:nvPr/>
        </p:nvPicPr>
        <p:blipFill>
          <a:blip r:embed="rId3"/>
          <a:srcRect t="12841" b="12841"/>
          <a:stretch/>
        </p:blipFill>
        <p:spPr>
          <a:xfrm>
            <a:off x="4994149" y="869626"/>
            <a:ext cx="3435474" cy="340424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57175" dist="95250" dir="2100000" algn="bl" rotWithShape="0">
              <a:srgbClr val="000000">
                <a:alpha val="30000"/>
              </a:srgbClr>
            </a:outerShdw>
          </a:effectLst>
        </p:spPr>
      </p:pic>
      <p:grpSp>
        <p:nvGrpSpPr>
          <p:cNvPr id="392" name="Google Shape;392;p38"/>
          <p:cNvGrpSpPr/>
          <p:nvPr/>
        </p:nvGrpSpPr>
        <p:grpSpPr>
          <a:xfrm>
            <a:off x="7337797" y="-1445173"/>
            <a:ext cx="2933913" cy="2933913"/>
            <a:chOff x="-34875" y="-881875"/>
            <a:chExt cx="1498500" cy="1498500"/>
          </a:xfrm>
        </p:grpSpPr>
        <p:sp>
          <p:nvSpPr>
            <p:cNvPr id="393" name="Google Shape;393;p38"/>
            <p:cNvSpPr/>
            <p:nvPr/>
          </p:nvSpPr>
          <p:spPr>
            <a:xfrm>
              <a:off x="334875" y="-512125"/>
              <a:ext cx="759000" cy="7590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394" name="Google Shape;394;p38"/>
            <p:cNvSpPr/>
            <p:nvPr/>
          </p:nvSpPr>
          <p:spPr>
            <a:xfrm>
              <a:off x="158925" y="-688075"/>
              <a:ext cx="1110900" cy="11109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-34875" y="-881875"/>
              <a:ext cx="1498500" cy="1498500"/>
            </a:xfrm>
            <a:prstGeom prst="ellipse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</p:spTree>
    <p:extLst>
      <p:ext uri="{BB962C8B-B14F-4D97-AF65-F5344CB8AC3E}">
        <p14:creationId xmlns:p14="http://schemas.microsoft.com/office/powerpoint/2010/main" val="2930544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1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r>
              <a:rPr lang="el-GR" b="1" dirty="0">
                <a:latin typeface="Sitka Small" pitchFamily="2" charset="0"/>
              </a:rPr>
              <a:t>Συνδικαλιστικές</a:t>
            </a:r>
            <a:r>
              <a:rPr lang="en" b="1" dirty="0">
                <a:latin typeface="Sitka Small" pitchFamily="2" charset="0"/>
              </a:rPr>
              <a:t> </a:t>
            </a:r>
            <a:r>
              <a:rPr lang="el-GR" b="1" dirty="0">
                <a:solidFill>
                  <a:schemeClr val="lt2"/>
                </a:solidFill>
                <a:latin typeface="Sitka Small" pitchFamily="2" charset="0"/>
              </a:rPr>
              <a:t>οργανώσεις</a:t>
            </a:r>
            <a:endParaRPr b="1" dirty="0">
              <a:solidFill>
                <a:schemeClr val="lt2"/>
              </a:solidFill>
              <a:latin typeface="Sitka Small" pitchFamily="2" charset="0"/>
            </a:endParaRPr>
          </a:p>
        </p:txBody>
      </p:sp>
      <p:graphicFrame>
        <p:nvGraphicFramePr>
          <p:cNvPr id="458" name="Google Shape;458;p41"/>
          <p:cNvGraphicFramePr/>
          <p:nvPr>
            <p:extLst>
              <p:ext uri="{D42A27DB-BD31-4B8C-83A1-F6EECF244321}">
                <p14:modId xmlns:p14="http://schemas.microsoft.com/office/powerpoint/2010/main" val="611316646"/>
              </p:ext>
            </p:extLst>
          </p:nvPr>
        </p:nvGraphicFramePr>
        <p:xfrm>
          <a:off x="514350" y="1477737"/>
          <a:ext cx="7796892" cy="2642503"/>
        </p:xfrm>
        <a:graphic>
          <a:graphicData uri="http://schemas.openxmlformats.org/drawingml/2006/table">
            <a:tbl>
              <a:tblPr>
                <a:noFill/>
                <a:tableStyleId>{3BCBE883-2E09-44E6-B0D2-DE8979401F8E}</a:tableStyleId>
              </a:tblPr>
              <a:tblGrid>
                <a:gridCol w="250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59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2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5821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600" b="1" dirty="0">
                          <a:solidFill>
                            <a:schemeClr val="dk1"/>
                          </a:solidFill>
                          <a:latin typeface="Sitka Small" pitchFamily="2" charset="0"/>
                          <a:ea typeface="Share Tech Mono"/>
                          <a:cs typeface="Share Tech Mono"/>
                          <a:sym typeface="Share Tech Mono"/>
                        </a:rPr>
                        <a:t>Πρωτοβάθμιες</a:t>
                      </a:r>
                      <a:r>
                        <a:rPr lang="el-GR" sz="1600" dirty="0">
                          <a:solidFill>
                            <a:schemeClr val="dk1"/>
                          </a:solidFill>
                          <a:latin typeface="Sitka Small" pitchFamily="2" charset="0"/>
                          <a:ea typeface="Share Tech Mono"/>
                          <a:cs typeface="Share Tech Mono"/>
                          <a:sym typeface="Share Tech Mono"/>
                        </a:rPr>
                        <a:t>(μέλη τους είναι εργαζόμενοι)</a:t>
                      </a:r>
                      <a:endParaRPr sz="1600" dirty="0">
                        <a:solidFill>
                          <a:schemeClr val="dk1"/>
                        </a:solidFill>
                        <a:latin typeface="Sitka Small" pitchFamily="2" charset="0"/>
                        <a:ea typeface="Share Tech Mono"/>
                        <a:cs typeface="Share Tech Mono"/>
                        <a:sym typeface="Share Tech Mono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600" b="1" dirty="0">
                          <a:solidFill>
                            <a:schemeClr val="dk1"/>
                          </a:solidFill>
                          <a:latin typeface="Sitka Small" pitchFamily="2" charset="0"/>
                          <a:ea typeface="Share Tech Mono"/>
                          <a:cs typeface="Share Tech Mono"/>
                          <a:sym typeface="Share Tech Mono"/>
                        </a:rPr>
                        <a:t>Δευτεροβάθμιες</a:t>
                      </a:r>
                      <a:r>
                        <a:rPr lang="el-GR" sz="1600" dirty="0">
                          <a:solidFill>
                            <a:schemeClr val="dk1"/>
                          </a:solidFill>
                          <a:latin typeface="Sitka Small" pitchFamily="2" charset="0"/>
                          <a:ea typeface="Share Tech Mono"/>
                          <a:cs typeface="Share Tech Mono"/>
                          <a:sym typeface="Share Tech Mono"/>
                        </a:rPr>
                        <a:t>(μέλη τους είναι σωματεία)</a:t>
                      </a:r>
                      <a:endParaRPr sz="1600" dirty="0">
                        <a:solidFill>
                          <a:schemeClr val="dk1"/>
                        </a:solidFill>
                        <a:latin typeface="Sitka Small" pitchFamily="2" charset="0"/>
                        <a:ea typeface="Share Tech Mono"/>
                        <a:cs typeface="Share Tech Mono"/>
                        <a:sym typeface="Share Tech Mono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600" b="1" dirty="0">
                          <a:solidFill>
                            <a:schemeClr val="dk1"/>
                          </a:solidFill>
                          <a:latin typeface="Sitka Small" pitchFamily="2" charset="0"/>
                          <a:ea typeface="Share Tech Mono"/>
                          <a:cs typeface="Share Tech Mono"/>
                          <a:sym typeface="Share Tech Mono"/>
                        </a:rPr>
                        <a:t>Τριτοβάθμιες</a:t>
                      </a:r>
                      <a:r>
                        <a:rPr lang="el-GR" sz="1600" dirty="0">
                          <a:solidFill>
                            <a:schemeClr val="dk1"/>
                          </a:solidFill>
                          <a:latin typeface="Sitka Small" pitchFamily="2" charset="0"/>
                          <a:ea typeface="Share Tech Mono"/>
                          <a:cs typeface="Share Tech Mono"/>
                          <a:sym typeface="Share Tech Mono"/>
                        </a:rPr>
                        <a:t>(μέλη τους είναι εργατικά κέντρα και ομοσπονδίες)</a:t>
                      </a:r>
                      <a:endParaRPr sz="1600" dirty="0">
                        <a:solidFill>
                          <a:schemeClr val="dk1"/>
                        </a:solidFill>
                        <a:latin typeface="Sitka Small" pitchFamily="2" charset="0"/>
                        <a:ea typeface="Share Tech Mono"/>
                        <a:cs typeface="Share Tech Mono"/>
                        <a:sym typeface="Share Tech Mono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97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400" dirty="0">
                          <a:solidFill>
                            <a:srgbClr val="7030A0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Κλαδικά Σωματεία</a:t>
                      </a:r>
                      <a:endParaRPr sz="1400" dirty="0">
                        <a:solidFill>
                          <a:srgbClr val="7030A0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400" dirty="0">
                          <a:solidFill>
                            <a:srgbClr val="00B0F0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Εργατικά Κέντρα</a:t>
                      </a:r>
                      <a:endParaRPr sz="1400" dirty="0">
                        <a:solidFill>
                          <a:srgbClr val="00B0F0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400" dirty="0">
                          <a:solidFill>
                            <a:schemeClr val="lt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Γ.Σ.Ε.Ε</a:t>
                      </a:r>
                      <a:endParaRPr sz="1400" dirty="0">
                        <a:solidFill>
                          <a:schemeClr val="lt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97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400" dirty="0">
                          <a:solidFill>
                            <a:schemeClr val="lt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Επιχειρησιακά Σωματεία</a:t>
                      </a:r>
                      <a:endParaRPr sz="1400" dirty="0">
                        <a:solidFill>
                          <a:schemeClr val="lt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400" dirty="0">
                          <a:solidFill>
                            <a:schemeClr val="lt2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Ομοσπονδίες</a:t>
                      </a:r>
                      <a:endParaRPr sz="1400" dirty="0">
                        <a:solidFill>
                          <a:schemeClr val="lt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400" dirty="0">
                          <a:solidFill>
                            <a:schemeClr val="tx1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ΑΔΕΔΥ</a:t>
                      </a:r>
                      <a:endParaRPr sz="1400" dirty="0">
                        <a:solidFill>
                          <a:schemeClr val="tx1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34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l-GR" sz="1400" dirty="0" err="1">
                          <a:solidFill>
                            <a:srgbClr val="002060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Ομοιοεπαγγελματικά</a:t>
                      </a:r>
                      <a:r>
                        <a:rPr lang="el-GR" sz="1400" dirty="0">
                          <a:solidFill>
                            <a:srgbClr val="002060"/>
                          </a:solidFill>
                          <a:latin typeface="Karla"/>
                          <a:ea typeface="Karla"/>
                          <a:cs typeface="Karla"/>
                          <a:sym typeface="Karla"/>
                        </a:rPr>
                        <a:t> σωματεία</a:t>
                      </a:r>
                      <a:endParaRPr sz="1400" dirty="0">
                        <a:solidFill>
                          <a:srgbClr val="002060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2"/>
                        </a:solidFill>
                        <a:latin typeface="Karla"/>
                        <a:ea typeface="Karla"/>
                        <a:cs typeface="Karla"/>
                        <a:sym typeface="Karla"/>
                      </a:endParaRPr>
                    </a:p>
                  </a:txBody>
                  <a:tcPr marL="91426" marR="91426" marT="91426" marB="91426" anchor="ctr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52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6957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r>
              <a:rPr lang="el-GR" sz="2400" b="1" dirty="0">
                <a:latin typeface="Sitka Small" pitchFamily="2" charset="0"/>
              </a:rPr>
              <a:t>Παράδειγμα δομής Συνδικαλιστικών</a:t>
            </a:r>
            <a:r>
              <a:rPr lang="en" sz="2400" b="1" dirty="0">
                <a:latin typeface="Sitka Small" pitchFamily="2" charset="0"/>
              </a:rPr>
              <a:t> </a:t>
            </a:r>
            <a:r>
              <a:rPr lang="el-GR" sz="2400" b="1" dirty="0">
                <a:solidFill>
                  <a:schemeClr val="lt2"/>
                </a:solidFill>
                <a:latin typeface="Sitka Small" pitchFamily="2" charset="0"/>
              </a:rPr>
              <a:t>οργανώσεων</a:t>
            </a:r>
            <a:endParaRPr sz="2400" b="1" dirty="0">
              <a:solidFill>
                <a:schemeClr val="lt2"/>
              </a:solidFill>
              <a:latin typeface="Sitka Small" pitchFamily="2" charset="0"/>
            </a:endParaRPr>
          </a:p>
        </p:txBody>
      </p:sp>
      <p:sp>
        <p:nvSpPr>
          <p:cNvPr id="716" name="Google Shape;716;p52"/>
          <p:cNvSpPr/>
          <p:nvPr/>
        </p:nvSpPr>
        <p:spPr>
          <a:xfrm>
            <a:off x="2988900" y="1402300"/>
            <a:ext cx="3166201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pPr algn="ctr"/>
            <a:r>
              <a:rPr lang="el-GR" sz="1401" dirty="0">
                <a:solidFill>
                  <a:srgbClr val="FF0000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Γενική Συνομοσπονδία Εργατών Ελλάδας(Γ.Σ.Ε.Ε)</a:t>
            </a:r>
            <a:endParaRPr sz="1401" dirty="0">
              <a:solidFill>
                <a:srgbClr val="FF0000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cxnSp>
        <p:nvCxnSpPr>
          <p:cNvPr id="720" name="Google Shape;720;p52"/>
          <p:cNvCxnSpPr>
            <a:stCxn id="716" idx="2"/>
            <a:endCxn id="721" idx="0"/>
          </p:cNvCxnSpPr>
          <p:nvPr/>
        </p:nvCxnSpPr>
        <p:spPr>
          <a:xfrm rot="5400000">
            <a:off x="2907451" y="912250"/>
            <a:ext cx="695700" cy="2633401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22" name="Google Shape;722;p52"/>
          <p:cNvCxnSpPr>
            <a:cxnSpLocks/>
            <a:stCxn id="716" idx="2"/>
          </p:cNvCxnSpPr>
          <p:nvPr/>
        </p:nvCxnSpPr>
        <p:spPr>
          <a:xfrm rot="-5400000" flipH="1">
            <a:off x="5546701" y="906402"/>
            <a:ext cx="695700" cy="2645100"/>
          </a:xfrm>
          <a:prstGeom prst="bentConnector3">
            <a:avLst>
              <a:gd name="adj1" fmla="val 50002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1" name="Google Shape;721;p52"/>
          <p:cNvSpPr txBox="1"/>
          <p:nvPr/>
        </p:nvSpPr>
        <p:spPr>
          <a:xfrm>
            <a:off x="717874" y="2576846"/>
            <a:ext cx="2441401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ctr"/>
            <a:r>
              <a:rPr lang="el-GR" sz="1401" dirty="0">
                <a:solidFill>
                  <a:srgbClr val="00B0F0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Εργατικό Κέντρο Αθήνας</a:t>
            </a:r>
            <a:endParaRPr sz="1401" dirty="0">
              <a:solidFill>
                <a:srgbClr val="00B0F0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724" name="Google Shape;724;p52"/>
          <p:cNvSpPr txBox="1"/>
          <p:nvPr/>
        </p:nvSpPr>
        <p:spPr>
          <a:xfrm>
            <a:off x="6013516" y="2576846"/>
            <a:ext cx="2439600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ctr"/>
            <a:r>
              <a:rPr lang="el-GR" sz="1401" dirty="0">
                <a:solidFill>
                  <a:srgbClr val="00B0F0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Ομοσπονδία Ιδιωτικών Υπαλλήλων Ελλάδας </a:t>
            </a:r>
            <a:endParaRPr sz="1401" dirty="0">
              <a:solidFill>
                <a:srgbClr val="00B0F0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2" name="Google Shape;721;p52">
            <a:extLst>
              <a:ext uri="{FF2B5EF4-FFF2-40B4-BE49-F238E27FC236}">
                <a16:creationId xmlns:a16="http://schemas.microsoft.com/office/drawing/2014/main" id="{D00041D1-1450-04D1-0E70-77CD4C3EA771}"/>
              </a:ext>
            </a:extLst>
          </p:cNvPr>
          <p:cNvSpPr txBox="1"/>
          <p:nvPr/>
        </p:nvSpPr>
        <p:spPr>
          <a:xfrm>
            <a:off x="714450" y="3657122"/>
            <a:ext cx="1224149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ctr"/>
            <a:r>
              <a:rPr lang="el-GR" sz="140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Σ.Ε.ΤΗ.Π</a:t>
            </a:r>
            <a:endParaRPr sz="1401" dirty="0">
              <a:solidFill>
                <a:schemeClr val="dk1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3" name="Google Shape;721;p52">
            <a:extLst>
              <a:ext uri="{FF2B5EF4-FFF2-40B4-BE49-F238E27FC236}">
                <a16:creationId xmlns:a16="http://schemas.microsoft.com/office/drawing/2014/main" id="{3B8A0E64-B0B3-3B9D-BEDE-0775F7CB974D}"/>
              </a:ext>
            </a:extLst>
          </p:cNvPr>
          <p:cNvSpPr txBox="1"/>
          <p:nvPr/>
        </p:nvSpPr>
        <p:spPr>
          <a:xfrm>
            <a:off x="2031150" y="3670249"/>
            <a:ext cx="1224149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ctr"/>
            <a:r>
              <a:rPr lang="el-GR" sz="800" b="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Σωματείο Μισθωτών Τεχνικών</a:t>
            </a:r>
            <a:endParaRPr sz="800" b="1" dirty="0">
              <a:solidFill>
                <a:schemeClr val="dk1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4" name="Google Shape;721;p52">
            <a:extLst>
              <a:ext uri="{FF2B5EF4-FFF2-40B4-BE49-F238E27FC236}">
                <a16:creationId xmlns:a16="http://schemas.microsoft.com/office/drawing/2014/main" id="{4C5C95B5-A16D-6886-FB75-E20914AD7685}"/>
              </a:ext>
            </a:extLst>
          </p:cNvPr>
          <p:cNvSpPr txBox="1"/>
          <p:nvPr/>
        </p:nvSpPr>
        <p:spPr>
          <a:xfrm>
            <a:off x="3347851" y="3670249"/>
            <a:ext cx="1224149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ctr"/>
            <a:r>
              <a:rPr lang="el-GR" sz="800" b="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Σωματείο Εργαζομένων </a:t>
            </a:r>
            <a:r>
              <a:rPr lang="en-US" sz="800" b="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Mitel Networks</a:t>
            </a:r>
            <a:endParaRPr sz="800" b="1" dirty="0">
              <a:solidFill>
                <a:schemeClr val="dk1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5" name="Google Shape;721;p52">
            <a:extLst>
              <a:ext uri="{FF2B5EF4-FFF2-40B4-BE49-F238E27FC236}">
                <a16:creationId xmlns:a16="http://schemas.microsoft.com/office/drawing/2014/main" id="{8623E2D0-06E1-41A4-31F8-A379662EA68C}"/>
              </a:ext>
            </a:extLst>
          </p:cNvPr>
          <p:cNvSpPr txBox="1"/>
          <p:nvPr/>
        </p:nvSpPr>
        <p:spPr>
          <a:xfrm>
            <a:off x="4664551" y="3670249"/>
            <a:ext cx="1224149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ctr"/>
            <a:r>
              <a:rPr lang="el-GR" sz="800" b="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Σωματείο Εργαζομένων </a:t>
            </a:r>
            <a:r>
              <a:rPr lang="en-US" sz="800" b="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Nokia</a:t>
            </a:r>
            <a:endParaRPr sz="800" b="1" dirty="0">
              <a:solidFill>
                <a:schemeClr val="dk1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6" name="Google Shape;721;p52">
            <a:extLst>
              <a:ext uri="{FF2B5EF4-FFF2-40B4-BE49-F238E27FC236}">
                <a16:creationId xmlns:a16="http://schemas.microsoft.com/office/drawing/2014/main" id="{175FB96A-CDDE-1558-24FC-F581AF2D8E3D}"/>
              </a:ext>
            </a:extLst>
          </p:cNvPr>
          <p:cNvSpPr txBox="1"/>
          <p:nvPr/>
        </p:nvSpPr>
        <p:spPr>
          <a:xfrm>
            <a:off x="5981250" y="3657122"/>
            <a:ext cx="1224149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ctr"/>
            <a:r>
              <a:rPr lang="el-GR" sz="800" b="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Σωματείο Εργαζομένων </a:t>
            </a:r>
            <a:r>
              <a:rPr lang="en-US" sz="800" b="1" dirty="0" err="1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Skroutz</a:t>
            </a:r>
            <a:endParaRPr sz="800" b="1" dirty="0">
              <a:solidFill>
                <a:schemeClr val="dk1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7" name="Google Shape;721;p52">
            <a:extLst>
              <a:ext uri="{FF2B5EF4-FFF2-40B4-BE49-F238E27FC236}">
                <a16:creationId xmlns:a16="http://schemas.microsoft.com/office/drawing/2014/main" id="{FFB22785-216B-3352-EB74-78BCF365431F}"/>
              </a:ext>
            </a:extLst>
          </p:cNvPr>
          <p:cNvSpPr txBox="1"/>
          <p:nvPr/>
        </p:nvSpPr>
        <p:spPr>
          <a:xfrm>
            <a:off x="7297950" y="3657122"/>
            <a:ext cx="1224149" cy="4788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b" anchorCtr="0">
            <a:noAutofit/>
          </a:bodyPr>
          <a:lstStyle/>
          <a:p>
            <a:pPr algn="ctr"/>
            <a:r>
              <a:rPr lang="el-GR" sz="800" b="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Σωματείο Εργαζομένων</a:t>
            </a:r>
            <a:r>
              <a:rPr lang="en-US" sz="800" b="1" dirty="0">
                <a:solidFill>
                  <a:schemeClr val="dk1"/>
                </a:solidFill>
                <a:latin typeface="Sitka Small" pitchFamily="2" charset="0"/>
                <a:ea typeface="Share Tech Mono"/>
                <a:cs typeface="Share Tech Mono"/>
                <a:sym typeface="Share Tech Mono"/>
              </a:rPr>
              <a:t> Teleperformance</a:t>
            </a:r>
            <a:endParaRPr sz="800" b="1" dirty="0">
              <a:solidFill>
                <a:schemeClr val="dk1"/>
              </a:solidFill>
              <a:latin typeface="Sitka Small" pitchFamily="2" charset="0"/>
              <a:ea typeface="Share Tech Mono"/>
              <a:cs typeface="Share Tech Mono"/>
              <a:sym typeface="Share Tech Mono"/>
            </a:endParaRPr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C2259C99-75B3-5435-93D6-1452B2DF4BE5}"/>
              </a:ext>
            </a:extLst>
          </p:cNvPr>
          <p:cNvCxnSpPr>
            <a:cxnSpLocks/>
            <a:stCxn id="721" idx="2"/>
            <a:endCxn id="2" idx="0"/>
          </p:cNvCxnSpPr>
          <p:nvPr/>
        </p:nvCxnSpPr>
        <p:spPr>
          <a:xfrm flipH="1">
            <a:off x="1326524" y="3055645"/>
            <a:ext cx="612050" cy="601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368D2C85-E8BA-31DB-ED46-A9F5829471CF}"/>
              </a:ext>
            </a:extLst>
          </p:cNvPr>
          <p:cNvCxnSpPr>
            <a:cxnSpLocks/>
            <a:stCxn id="721" idx="2"/>
            <a:endCxn id="3" idx="0"/>
          </p:cNvCxnSpPr>
          <p:nvPr/>
        </p:nvCxnSpPr>
        <p:spPr>
          <a:xfrm>
            <a:off x="1938574" y="3055645"/>
            <a:ext cx="704651" cy="6146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Ευθεία γραμμή σύνδεσης 22">
            <a:extLst>
              <a:ext uri="{FF2B5EF4-FFF2-40B4-BE49-F238E27FC236}">
                <a16:creationId xmlns:a16="http://schemas.microsoft.com/office/drawing/2014/main" id="{D2F0EA6C-2CD3-C3FF-B195-FDFF6F785BA6}"/>
              </a:ext>
            </a:extLst>
          </p:cNvPr>
          <p:cNvCxnSpPr>
            <a:cxnSpLocks/>
            <a:stCxn id="721" idx="2"/>
            <a:endCxn id="4" idx="0"/>
          </p:cNvCxnSpPr>
          <p:nvPr/>
        </p:nvCxnSpPr>
        <p:spPr>
          <a:xfrm>
            <a:off x="1938577" y="3055645"/>
            <a:ext cx="2021349" cy="6146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Ευθεία γραμμή σύνδεσης 26">
            <a:extLst>
              <a:ext uri="{FF2B5EF4-FFF2-40B4-BE49-F238E27FC236}">
                <a16:creationId xmlns:a16="http://schemas.microsoft.com/office/drawing/2014/main" id="{56E40B04-8A64-6FEF-9262-ECB383E7CDA4}"/>
              </a:ext>
            </a:extLst>
          </p:cNvPr>
          <p:cNvCxnSpPr>
            <a:cxnSpLocks/>
            <a:stCxn id="721" idx="2"/>
            <a:endCxn id="5" idx="0"/>
          </p:cNvCxnSpPr>
          <p:nvPr/>
        </p:nvCxnSpPr>
        <p:spPr>
          <a:xfrm>
            <a:off x="1938577" y="3055645"/>
            <a:ext cx="3338050" cy="6146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εία γραμμή σύνδεσης 30">
            <a:extLst>
              <a:ext uri="{FF2B5EF4-FFF2-40B4-BE49-F238E27FC236}">
                <a16:creationId xmlns:a16="http://schemas.microsoft.com/office/drawing/2014/main" id="{B5E1BAE9-8CB1-ECE4-95EB-D2CB486794C0}"/>
              </a:ext>
            </a:extLst>
          </p:cNvPr>
          <p:cNvCxnSpPr>
            <a:cxnSpLocks/>
            <a:stCxn id="721" idx="2"/>
            <a:endCxn id="6" idx="0"/>
          </p:cNvCxnSpPr>
          <p:nvPr/>
        </p:nvCxnSpPr>
        <p:spPr>
          <a:xfrm>
            <a:off x="1938575" y="3055645"/>
            <a:ext cx="4654750" cy="601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Ευθεία γραμμή σύνδεσης 35">
            <a:extLst>
              <a:ext uri="{FF2B5EF4-FFF2-40B4-BE49-F238E27FC236}">
                <a16:creationId xmlns:a16="http://schemas.microsoft.com/office/drawing/2014/main" id="{A886DE63-20A3-4E77-427C-C672F8FC87F5}"/>
              </a:ext>
            </a:extLst>
          </p:cNvPr>
          <p:cNvCxnSpPr>
            <a:cxnSpLocks/>
            <a:stCxn id="721" idx="2"/>
            <a:endCxn id="7" idx="0"/>
          </p:cNvCxnSpPr>
          <p:nvPr/>
        </p:nvCxnSpPr>
        <p:spPr>
          <a:xfrm>
            <a:off x="1938575" y="3055647"/>
            <a:ext cx="5971451" cy="601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Ευθεία γραμμή σύνδεσης 39">
            <a:extLst>
              <a:ext uri="{FF2B5EF4-FFF2-40B4-BE49-F238E27FC236}">
                <a16:creationId xmlns:a16="http://schemas.microsoft.com/office/drawing/2014/main" id="{5C8F19B2-12FE-3425-F25D-28B631B1FAED}"/>
              </a:ext>
            </a:extLst>
          </p:cNvPr>
          <p:cNvCxnSpPr>
            <a:cxnSpLocks/>
            <a:stCxn id="724" idx="2"/>
            <a:endCxn id="6" idx="0"/>
          </p:cNvCxnSpPr>
          <p:nvPr/>
        </p:nvCxnSpPr>
        <p:spPr>
          <a:xfrm flipH="1">
            <a:off x="6593328" y="3055647"/>
            <a:ext cx="639989" cy="601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Ευθεία γραμμή σύνδεσης 43">
            <a:extLst>
              <a:ext uri="{FF2B5EF4-FFF2-40B4-BE49-F238E27FC236}">
                <a16:creationId xmlns:a16="http://schemas.microsoft.com/office/drawing/2014/main" id="{3AB3F027-4D3E-D86B-E230-A8E335D6E7D1}"/>
              </a:ext>
            </a:extLst>
          </p:cNvPr>
          <p:cNvCxnSpPr>
            <a:cxnSpLocks/>
            <a:stCxn id="724" idx="2"/>
            <a:endCxn id="4" idx="0"/>
          </p:cNvCxnSpPr>
          <p:nvPr/>
        </p:nvCxnSpPr>
        <p:spPr>
          <a:xfrm flipH="1">
            <a:off x="3959928" y="3055645"/>
            <a:ext cx="3273388" cy="6146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Ευθεία γραμμή σύνδεσης 47">
            <a:extLst>
              <a:ext uri="{FF2B5EF4-FFF2-40B4-BE49-F238E27FC236}">
                <a16:creationId xmlns:a16="http://schemas.microsoft.com/office/drawing/2014/main" id="{1DE365AA-1C8F-BF5B-6991-69EA6273C73C}"/>
              </a:ext>
            </a:extLst>
          </p:cNvPr>
          <p:cNvCxnSpPr>
            <a:cxnSpLocks/>
            <a:stCxn id="724" idx="2"/>
            <a:endCxn id="5" idx="0"/>
          </p:cNvCxnSpPr>
          <p:nvPr/>
        </p:nvCxnSpPr>
        <p:spPr>
          <a:xfrm flipH="1">
            <a:off x="5276627" y="3055645"/>
            <a:ext cx="1956690" cy="6146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44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r>
              <a:rPr lang="el-GR" sz="3600" dirty="0">
                <a:latin typeface="Sitka Banner Semibold" pitchFamily="2" charset="0"/>
              </a:rPr>
              <a:t>Όργανα του</a:t>
            </a:r>
            <a:r>
              <a:rPr lang="en" sz="3600" dirty="0">
                <a:latin typeface="Sitka Banner Semibold" pitchFamily="2" charset="0"/>
              </a:rPr>
              <a:t> </a:t>
            </a:r>
            <a:r>
              <a:rPr lang="el-GR" sz="3600" dirty="0">
                <a:solidFill>
                  <a:schemeClr val="lt2"/>
                </a:solidFill>
                <a:latin typeface="Sitka Banner Semibold" pitchFamily="2" charset="0"/>
              </a:rPr>
              <a:t>σωματείου μας</a:t>
            </a:r>
            <a:endParaRPr sz="3600" dirty="0">
              <a:solidFill>
                <a:schemeClr val="lt2"/>
              </a:solidFill>
              <a:latin typeface="Sitka Banner Semibold" pitchFamily="2" charset="0"/>
            </a:endParaRPr>
          </a:p>
        </p:txBody>
      </p:sp>
      <p:sp>
        <p:nvSpPr>
          <p:cNvPr id="522" name="Google Shape;522;p44"/>
          <p:cNvSpPr txBox="1">
            <a:spLocks noGrp="1"/>
          </p:cNvSpPr>
          <p:nvPr>
            <p:ph type="ctrTitle" idx="2"/>
          </p:nvPr>
        </p:nvSpPr>
        <p:spPr>
          <a:xfrm>
            <a:off x="2303588" y="1667043"/>
            <a:ext cx="2103001" cy="5028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2000" dirty="0">
                <a:latin typeface="Sitka Small" pitchFamily="2" charset="0"/>
              </a:rPr>
              <a:t>Γενική Συνέλευση</a:t>
            </a:r>
            <a:endParaRPr sz="2000" dirty="0">
              <a:latin typeface="Sitka Small" pitchFamily="2" charset="0"/>
            </a:endParaRPr>
          </a:p>
        </p:txBody>
      </p:sp>
      <p:sp>
        <p:nvSpPr>
          <p:cNvPr id="524" name="Google Shape;524;p44"/>
          <p:cNvSpPr txBox="1">
            <a:spLocks noGrp="1"/>
          </p:cNvSpPr>
          <p:nvPr>
            <p:ph type="ctrTitle" idx="3"/>
          </p:nvPr>
        </p:nvSpPr>
        <p:spPr>
          <a:xfrm>
            <a:off x="5485150" y="1664165"/>
            <a:ext cx="2104800" cy="5028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2000" dirty="0">
                <a:latin typeface="Sitka Small" pitchFamily="2" charset="0"/>
              </a:rPr>
              <a:t>Διοικητικό Συμβούλιο</a:t>
            </a:r>
            <a:endParaRPr sz="2000" dirty="0">
              <a:latin typeface="Sitka Small" pitchFamily="2" charset="0"/>
            </a:endParaRPr>
          </a:p>
        </p:txBody>
      </p:sp>
      <p:sp>
        <p:nvSpPr>
          <p:cNvPr id="526" name="Google Shape;526;p44"/>
          <p:cNvSpPr txBox="1">
            <a:spLocks noGrp="1"/>
          </p:cNvSpPr>
          <p:nvPr>
            <p:ph type="ctrTitle" idx="5"/>
          </p:nvPr>
        </p:nvSpPr>
        <p:spPr>
          <a:xfrm>
            <a:off x="5485150" y="3328373"/>
            <a:ext cx="2103001" cy="5028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2000" dirty="0">
                <a:latin typeface="Sitka Small" pitchFamily="2" charset="0"/>
              </a:rPr>
              <a:t>Ομάδες Εργασίας</a:t>
            </a:r>
            <a:endParaRPr sz="2000" dirty="0">
              <a:latin typeface="Sitka Small" pitchFamily="2" charset="0"/>
            </a:endParaRPr>
          </a:p>
        </p:txBody>
      </p:sp>
      <p:sp>
        <p:nvSpPr>
          <p:cNvPr id="528" name="Google Shape;528;p44"/>
          <p:cNvSpPr txBox="1">
            <a:spLocks noGrp="1"/>
          </p:cNvSpPr>
          <p:nvPr>
            <p:ph type="ctrTitle" idx="7"/>
          </p:nvPr>
        </p:nvSpPr>
        <p:spPr>
          <a:xfrm>
            <a:off x="2303588" y="3324087"/>
            <a:ext cx="2103001" cy="502800"/>
          </a:xfrm>
          <a:prstGeom prst="rect">
            <a:avLst/>
          </a:prstGeom>
        </p:spPr>
        <p:txBody>
          <a:bodyPr spcFirstLastPara="1" wrap="square" lIns="91426" tIns="91426" rIns="91426" bIns="91426" anchor="b" anchorCtr="0">
            <a:noAutofit/>
          </a:bodyPr>
          <a:lstStyle/>
          <a:p>
            <a:r>
              <a:rPr lang="el-GR" sz="2000" dirty="0">
                <a:latin typeface="Sitka Small" pitchFamily="2" charset="0"/>
              </a:rPr>
              <a:t>Εξελεγκτική Επιτροπή</a:t>
            </a:r>
            <a:endParaRPr sz="2000" dirty="0">
              <a:latin typeface="Sitka Small" pitchFamily="2" charset="0"/>
            </a:endParaRPr>
          </a:p>
        </p:txBody>
      </p:sp>
      <p:grpSp>
        <p:nvGrpSpPr>
          <p:cNvPr id="536" name="Google Shape;536;p44"/>
          <p:cNvGrpSpPr/>
          <p:nvPr/>
        </p:nvGrpSpPr>
        <p:grpSpPr>
          <a:xfrm>
            <a:off x="4727247" y="3108917"/>
            <a:ext cx="553986" cy="548638"/>
            <a:chOff x="1388575" y="3437375"/>
            <a:chExt cx="512950" cy="481050"/>
          </a:xfrm>
        </p:grpSpPr>
        <p:sp>
          <p:nvSpPr>
            <p:cNvPr id="537" name="Google Shape;537;p44"/>
            <p:cNvSpPr/>
            <p:nvPr/>
          </p:nvSpPr>
          <p:spPr>
            <a:xfrm>
              <a:off x="1583850" y="3512700"/>
              <a:ext cx="300375" cy="238200"/>
            </a:xfrm>
            <a:custGeom>
              <a:avLst/>
              <a:gdLst/>
              <a:ahLst/>
              <a:cxnLst/>
              <a:rect l="l" t="t" r="r" b="b"/>
              <a:pathLst>
                <a:path w="12015" h="9528" extrusionOk="0">
                  <a:moveTo>
                    <a:pt x="10599" y="0"/>
                  </a:moveTo>
                  <a:lnTo>
                    <a:pt x="10599" y="1180"/>
                  </a:lnTo>
                  <a:lnTo>
                    <a:pt x="10599" y="8144"/>
                  </a:lnTo>
                  <a:cubicBezTo>
                    <a:pt x="8513" y="8153"/>
                    <a:pt x="6451" y="8157"/>
                    <a:pt x="4379" y="8157"/>
                  </a:cubicBezTo>
                  <a:cubicBezTo>
                    <a:pt x="3384" y="8157"/>
                    <a:pt x="2387" y="8156"/>
                    <a:pt x="1384" y="8154"/>
                  </a:cubicBezTo>
                  <a:lnTo>
                    <a:pt x="1384" y="4864"/>
                  </a:lnTo>
                  <a:lnTo>
                    <a:pt x="41" y="4864"/>
                  </a:lnTo>
                  <a:cubicBezTo>
                    <a:pt x="41" y="6008"/>
                    <a:pt x="1" y="7095"/>
                    <a:pt x="56" y="8176"/>
                  </a:cubicBezTo>
                  <a:cubicBezTo>
                    <a:pt x="95" y="8938"/>
                    <a:pt x="810" y="9510"/>
                    <a:pt x="1580" y="9513"/>
                  </a:cubicBezTo>
                  <a:cubicBezTo>
                    <a:pt x="4541" y="9519"/>
                    <a:pt x="7501" y="9516"/>
                    <a:pt x="10461" y="9528"/>
                  </a:cubicBezTo>
                  <a:cubicBezTo>
                    <a:pt x="10464" y="9528"/>
                    <a:pt x="10467" y="9528"/>
                    <a:pt x="10470" y="9528"/>
                  </a:cubicBezTo>
                  <a:cubicBezTo>
                    <a:pt x="11345" y="9528"/>
                    <a:pt x="12014" y="8905"/>
                    <a:pt x="12010" y="7965"/>
                  </a:cubicBezTo>
                  <a:cubicBezTo>
                    <a:pt x="12000" y="5704"/>
                    <a:pt x="12007" y="3443"/>
                    <a:pt x="12007" y="1180"/>
                  </a:cubicBezTo>
                  <a:lnTo>
                    <a:pt x="12010" y="1180"/>
                  </a:lnTo>
                  <a:lnTo>
                    <a:pt x="1201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38" name="Google Shape;538;p44"/>
            <p:cNvSpPr/>
            <p:nvPr/>
          </p:nvSpPr>
          <p:spPr>
            <a:xfrm>
              <a:off x="1568100" y="3446075"/>
              <a:ext cx="333425" cy="56400"/>
            </a:xfrm>
            <a:custGeom>
              <a:avLst/>
              <a:gdLst/>
              <a:ahLst/>
              <a:cxnLst/>
              <a:rect l="l" t="t" r="r" b="b"/>
              <a:pathLst>
                <a:path w="13337" h="2256" extrusionOk="0">
                  <a:moveTo>
                    <a:pt x="6648" y="0"/>
                  </a:moveTo>
                  <a:cubicBezTo>
                    <a:pt x="6157" y="0"/>
                    <a:pt x="5746" y="374"/>
                    <a:pt x="5698" y="863"/>
                  </a:cubicBezTo>
                  <a:lnTo>
                    <a:pt x="1065" y="863"/>
                  </a:lnTo>
                  <a:cubicBezTo>
                    <a:pt x="994" y="863"/>
                    <a:pt x="922" y="861"/>
                    <a:pt x="851" y="861"/>
                  </a:cubicBezTo>
                  <a:cubicBezTo>
                    <a:pt x="798" y="861"/>
                    <a:pt x="745" y="862"/>
                    <a:pt x="692" y="868"/>
                  </a:cubicBezTo>
                  <a:cubicBezTo>
                    <a:pt x="327" y="907"/>
                    <a:pt x="0" y="1247"/>
                    <a:pt x="6" y="1568"/>
                  </a:cubicBezTo>
                  <a:cubicBezTo>
                    <a:pt x="12" y="1891"/>
                    <a:pt x="347" y="2215"/>
                    <a:pt x="712" y="2250"/>
                  </a:cubicBezTo>
                  <a:cubicBezTo>
                    <a:pt x="749" y="2254"/>
                    <a:pt x="785" y="2255"/>
                    <a:pt x="822" y="2255"/>
                  </a:cubicBezTo>
                  <a:cubicBezTo>
                    <a:pt x="874" y="2255"/>
                    <a:pt x="926" y="2253"/>
                    <a:pt x="979" y="2253"/>
                  </a:cubicBezTo>
                  <a:lnTo>
                    <a:pt x="12367" y="2253"/>
                  </a:lnTo>
                  <a:cubicBezTo>
                    <a:pt x="12423" y="2253"/>
                    <a:pt x="12479" y="2256"/>
                    <a:pt x="12534" y="2256"/>
                  </a:cubicBezTo>
                  <a:cubicBezTo>
                    <a:pt x="12568" y="2256"/>
                    <a:pt x="12601" y="2255"/>
                    <a:pt x="12634" y="2251"/>
                  </a:cubicBezTo>
                  <a:cubicBezTo>
                    <a:pt x="12980" y="2219"/>
                    <a:pt x="13281" y="1930"/>
                    <a:pt x="13311" y="1609"/>
                  </a:cubicBezTo>
                  <a:cubicBezTo>
                    <a:pt x="13336" y="1349"/>
                    <a:pt x="13114" y="994"/>
                    <a:pt x="12833" y="906"/>
                  </a:cubicBezTo>
                  <a:cubicBezTo>
                    <a:pt x="12720" y="869"/>
                    <a:pt x="12595" y="864"/>
                    <a:pt x="12471" y="864"/>
                  </a:cubicBezTo>
                  <a:cubicBezTo>
                    <a:pt x="12434" y="864"/>
                    <a:pt x="12396" y="865"/>
                    <a:pt x="12360" y="865"/>
                  </a:cubicBezTo>
                  <a:cubicBezTo>
                    <a:pt x="11493" y="863"/>
                    <a:pt x="10626" y="862"/>
                    <a:pt x="9760" y="862"/>
                  </a:cubicBezTo>
                  <a:cubicBezTo>
                    <a:pt x="9147" y="862"/>
                    <a:pt x="8534" y="863"/>
                    <a:pt x="7921" y="863"/>
                  </a:cubicBezTo>
                  <a:lnTo>
                    <a:pt x="7599" y="863"/>
                  </a:lnTo>
                  <a:cubicBezTo>
                    <a:pt x="7552" y="374"/>
                    <a:pt x="7141" y="0"/>
                    <a:pt x="66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39" name="Google Shape;539;p44"/>
            <p:cNvSpPr/>
            <p:nvPr/>
          </p:nvSpPr>
          <p:spPr>
            <a:xfrm>
              <a:off x="1584300" y="3512725"/>
              <a:ext cx="35300" cy="38800"/>
            </a:xfrm>
            <a:custGeom>
              <a:avLst/>
              <a:gdLst/>
              <a:ahLst/>
              <a:cxnLst/>
              <a:rect l="l" t="t" r="r" b="b"/>
              <a:pathLst>
                <a:path w="1412" h="1552" extrusionOk="0">
                  <a:moveTo>
                    <a:pt x="0" y="1"/>
                  </a:moveTo>
                  <a:lnTo>
                    <a:pt x="0" y="1551"/>
                  </a:lnTo>
                  <a:lnTo>
                    <a:pt x="1411" y="1551"/>
                  </a:lnTo>
                  <a:lnTo>
                    <a:pt x="141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40" name="Google Shape;540;p44"/>
            <p:cNvSpPr/>
            <p:nvPr/>
          </p:nvSpPr>
          <p:spPr>
            <a:xfrm>
              <a:off x="1422800" y="3437375"/>
              <a:ext cx="119450" cy="114950"/>
            </a:xfrm>
            <a:custGeom>
              <a:avLst/>
              <a:gdLst/>
              <a:ahLst/>
              <a:cxnLst/>
              <a:rect l="l" t="t" r="r" b="b"/>
              <a:pathLst>
                <a:path w="4778" h="4598" extrusionOk="0">
                  <a:moveTo>
                    <a:pt x="2480" y="1"/>
                  </a:moveTo>
                  <a:cubicBezTo>
                    <a:pt x="1550" y="1"/>
                    <a:pt x="713" y="560"/>
                    <a:pt x="357" y="1419"/>
                  </a:cubicBezTo>
                  <a:cubicBezTo>
                    <a:pt x="1" y="2278"/>
                    <a:pt x="197" y="3268"/>
                    <a:pt x="855" y="3925"/>
                  </a:cubicBezTo>
                  <a:cubicBezTo>
                    <a:pt x="1295" y="4364"/>
                    <a:pt x="1883" y="4598"/>
                    <a:pt x="2481" y="4598"/>
                  </a:cubicBezTo>
                  <a:cubicBezTo>
                    <a:pt x="2777" y="4598"/>
                    <a:pt x="3075" y="4541"/>
                    <a:pt x="3359" y="4423"/>
                  </a:cubicBezTo>
                  <a:cubicBezTo>
                    <a:pt x="4218" y="4067"/>
                    <a:pt x="4777" y="3228"/>
                    <a:pt x="4777" y="2300"/>
                  </a:cubicBezTo>
                  <a:cubicBezTo>
                    <a:pt x="4777" y="1030"/>
                    <a:pt x="3748" y="1"/>
                    <a:pt x="24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41" name="Google Shape;541;p44"/>
            <p:cNvSpPr/>
            <p:nvPr/>
          </p:nvSpPr>
          <p:spPr>
            <a:xfrm>
              <a:off x="1388575" y="3560700"/>
              <a:ext cx="315850" cy="355350"/>
            </a:xfrm>
            <a:custGeom>
              <a:avLst/>
              <a:gdLst/>
              <a:ahLst/>
              <a:cxnLst/>
              <a:rect l="l" t="t" r="r" b="b"/>
              <a:pathLst>
                <a:path w="12634" h="14214" extrusionOk="0">
                  <a:moveTo>
                    <a:pt x="1287" y="0"/>
                  </a:moveTo>
                  <a:cubicBezTo>
                    <a:pt x="576" y="2"/>
                    <a:pt x="1" y="578"/>
                    <a:pt x="1" y="1289"/>
                  </a:cubicBezTo>
                  <a:lnTo>
                    <a:pt x="1" y="6786"/>
                  </a:lnTo>
                  <a:cubicBezTo>
                    <a:pt x="1" y="7499"/>
                    <a:pt x="578" y="8077"/>
                    <a:pt x="1290" y="8077"/>
                  </a:cubicBezTo>
                  <a:lnTo>
                    <a:pt x="1290" y="12916"/>
                  </a:lnTo>
                  <a:cubicBezTo>
                    <a:pt x="1287" y="13585"/>
                    <a:pt x="1794" y="14145"/>
                    <a:pt x="2458" y="14208"/>
                  </a:cubicBezTo>
                  <a:cubicBezTo>
                    <a:pt x="2499" y="14212"/>
                    <a:pt x="2540" y="14214"/>
                    <a:pt x="2580" y="14214"/>
                  </a:cubicBezTo>
                  <a:cubicBezTo>
                    <a:pt x="3196" y="14214"/>
                    <a:pt x="3734" y="13775"/>
                    <a:pt x="3849" y="13159"/>
                  </a:cubicBezTo>
                  <a:cubicBezTo>
                    <a:pt x="3962" y="13775"/>
                    <a:pt x="4500" y="14214"/>
                    <a:pt x="5116" y="14214"/>
                  </a:cubicBezTo>
                  <a:cubicBezTo>
                    <a:pt x="5156" y="14214"/>
                    <a:pt x="5197" y="14212"/>
                    <a:pt x="5238" y="14208"/>
                  </a:cubicBezTo>
                  <a:cubicBezTo>
                    <a:pt x="5902" y="14145"/>
                    <a:pt x="6409" y="13585"/>
                    <a:pt x="6406" y="12916"/>
                  </a:cubicBezTo>
                  <a:lnTo>
                    <a:pt x="6406" y="2581"/>
                  </a:lnTo>
                  <a:lnTo>
                    <a:pt x="11343" y="2581"/>
                  </a:lnTo>
                  <a:cubicBezTo>
                    <a:pt x="12055" y="2581"/>
                    <a:pt x="12633" y="2003"/>
                    <a:pt x="12633" y="1291"/>
                  </a:cubicBezTo>
                  <a:cubicBezTo>
                    <a:pt x="12633" y="577"/>
                    <a:pt x="12055" y="0"/>
                    <a:pt x="11343" y="0"/>
                  </a:cubicBezTo>
                  <a:lnTo>
                    <a:pt x="5458" y="0"/>
                  </a:lnTo>
                  <a:lnTo>
                    <a:pt x="5171" y="1786"/>
                  </a:lnTo>
                  <a:lnTo>
                    <a:pt x="4910" y="3409"/>
                  </a:lnTo>
                  <a:lnTo>
                    <a:pt x="4568" y="3409"/>
                  </a:lnTo>
                  <a:lnTo>
                    <a:pt x="4349" y="913"/>
                  </a:lnTo>
                  <a:lnTo>
                    <a:pt x="4606" y="0"/>
                  </a:lnTo>
                  <a:lnTo>
                    <a:pt x="3090" y="0"/>
                  </a:lnTo>
                  <a:lnTo>
                    <a:pt x="3347" y="913"/>
                  </a:lnTo>
                  <a:lnTo>
                    <a:pt x="3129" y="3409"/>
                  </a:lnTo>
                  <a:lnTo>
                    <a:pt x="2788" y="3409"/>
                  </a:lnTo>
                  <a:lnTo>
                    <a:pt x="2582" y="2126"/>
                  </a:lnTo>
                  <a:lnTo>
                    <a:pt x="2321" y="515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42" name="Google Shape;542;p44"/>
            <p:cNvSpPr/>
            <p:nvPr/>
          </p:nvSpPr>
          <p:spPr>
            <a:xfrm>
              <a:off x="1632250" y="3763350"/>
              <a:ext cx="204225" cy="155075"/>
            </a:xfrm>
            <a:custGeom>
              <a:avLst/>
              <a:gdLst/>
              <a:ahLst/>
              <a:cxnLst/>
              <a:rect l="l" t="t" r="r" b="b"/>
              <a:pathLst>
                <a:path w="8169" h="6203" extrusionOk="0">
                  <a:moveTo>
                    <a:pt x="3362" y="0"/>
                  </a:moveTo>
                  <a:lnTo>
                    <a:pt x="3362" y="1780"/>
                  </a:lnTo>
                  <a:lnTo>
                    <a:pt x="274" y="4868"/>
                  </a:lnTo>
                  <a:lnTo>
                    <a:pt x="275" y="4868"/>
                  </a:lnTo>
                  <a:cubicBezTo>
                    <a:pt x="0" y="5152"/>
                    <a:pt x="3" y="5604"/>
                    <a:pt x="282" y="5883"/>
                  </a:cubicBezTo>
                  <a:cubicBezTo>
                    <a:pt x="423" y="6024"/>
                    <a:pt x="608" y="6095"/>
                    <a:pt x="794" y="6095"/>
                  </a:cubicBezTo>
                  <a:cubicBezTo>
                    <a:pt x="975" y="6095"/>
                    <a:pt x="1156" y="6027"/>
                    <a:pt x="1297" y="5891"/>
                  </a:cubicBezTo>
                  <a:lnTo>
                    <a:pt x="3362" y="3826"/>
                  </a:lnTo>
                  <a:lnTo>
                    <a:pt x="3362" y="5480"/>
                  </a:lnTo>
                  <a:cubicBezTo>
                    <a:pt x="3362" y="5878"/>
                    <a:pt x="3684" y="6202"/>
                    <a:pt x="4084" y="6202"/>
                  </a:cubicBezTo>
                  <a:cubicBezTo>
                    <a:pt x="4484" y="6202"/>
                    <a:pt x="4806" y="5878"/>
                    <a:pt x="4806" y="5480"/>
                  </a:cubicBezTo>
                  <a:lnTo>
                    <a:pt x="4808" y="5480"/>
                  </a:lnTo>
                  <a:lnTo>
                    <a:pt x="4808" y="3826"/>
                  </a:lnTo>
                  <a:lnTo>
                    <a:pt x="6873" y="5891"/>
                  </a:lnTo>
                  <a:cubicBezTo>
                    <a:pt x="7013" y="6027"/>
                    <a:pt x="7194" y="6095"/>
                    <a:pt x="7376" y="6095"/>
                  </a:cubicBezTo>
                  <a:cubicBezTo>
                    <a:pt x="7561" y="6095"/>
                    <a:pt x="7746" y="6024"/>
                    <a:pt x="7887" y="5883"/>
                  </a:cubicBezTo>
                  <a:cubicBezTo>
                    <a:pt x="8166" y="5604"/>
                    <a:pt x="8169" y="5152"/>
                    <a:pt x="7894" y="4868"/>
                  </a:cubicBezTo>
                  <a:lnTo>
                    <a:pt x="7897" y="4868"/>
                  </a:lnTo>
                  <a:lnTo>
                    <a:pt x="4809" y="1780"/>
                  </a:lnTo>
                  <a:lnTo>
                    <a:pt x="480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grpSp>
        <p:nvGrpSpPr>
          <p:cNvPr id="543" name="Google Shape;543;p44"/>
          <p:cNvGrpSpPr/>
          <p:nvPr/>
        </p:nvGrpSpPr>
        <p:grpSpPr>
          <a:xfrm>
            <a:off x="1569278" y="3110525"/>
            <a:ext cx="502201" cy="545643"/>
            <a:chOff x="2513475" y="2595550"/>
            <a:chExt cx="465000" cy="505225"/>
          </a:xfrm>
        </p:grpSpPr>
        <p:sp>
          <p:nvSpPr>
            <p:cNvPr id="544" name="Google Shape;544;p44"/>
            <p:cNvSpPr/>
            <p:nvPr/>
          </p:nvSpPr>
          <p:spPr>
            <a:xfrm>
              <a:off x="2513475" y="2907525"/>
              <a:ext cx="465000" cy="193250"/>
            </a:xfrm>
            <a:custGeom>
              <a:avLst/>
              <a:gdLst/>
              <a:ahLst/>
              <a:cxnLst/>
              <a:rect l="l" t="t" r="r" b="b"/>
              <a:pathLst>
                <a:path w="18600" h="7730" extrusionOk="0">
                  <a:moveTo>
                    <a:pt x="6348" y="0"/>
                  </a:moveTo>
                  <a:cubicBezTo>
                    <a:pt x="5514" y="298"/>
                    <a:pt x="4699" y="589"/>
                    <a:pt x="3908" y="930"/>
                  </a:cubicBezTo>
                  <a:cubicBezTo>
                    <a:pt x="3908" y="930"/>
                    <a:pt x="2331" y="1562"/>
                    <a:pt x="1818" y="1802"/>
                  </a:cubicBezTo>
                  <a:cubicBezTo>
                    <a:pt x="1799" y="1809"/>
                    <a:pt x="1781" y="1818"/>
                    <a:pt x="1763" y="1827"/>
                  </a:cubicBezTo>
                  <a:cubicBezTo>
                    <a:pt x="1731" y="1841"/>
                    <a:pt x="1699" y="1859"/>
                    <a:pt x="1670" y="1879"/>
                  </a:cubicBezTo>
                  <a:cubicBezTo>
                    <a:pt x="1409" y="2037"/>
                    <a:pt x="1199" y="2270"/>
                    <a:pt x="1070" y="2548"/>
                  </a:cubicBezTo>
                  <a:lnTo>
                    <a:pt x="1070" y="2550"/>
                  </a:lnTo>
                  <a:cubicBezTo>
                    <a:pt x="1022" y="2652"/>
                    <a:pt x="987" y="2760"/>
                    <a:pt x="964" y="2870"/>
                  </a:cubicBezTo>
                  <a:cubicBezTo>
                    <a:pt x="752" y="3510"/>
                    <a:pt x="285" y="4937"/>
                    <a:pt x="80" y="5724"/>
                  </a:cubicBezTo>
                  <a:cubicBezTo>
                    <a:pt x="53" y="5806"/>
                    <a:pt x="32" y="5890"/>
                    <a:pt x="19" y="5974"/>
                  </a:cubicBezTo>
                  <a:cubicBezTo>
                    <a:pt x="6" y="6051"/>
                    <a:pt x="0" y="6130"/>
                    <a:pt x="0" y="6207"/>
                  </a:cubicBezTo>
                  <a:cubicBezTo>
                    <a:pt x="0" y="7048"/>
                    <a:pt x="682" y="7730"/>
                    <a:pt x="1523" y="7730"/>
                  </a:cubicBezTo>
                  <a:lnTo>
                    <a:pt x="17077" y="7730"/>
                  </a:lnTo>
                  <a:cubicBezTo>
                    <a:pt x="17917" y="7730"/>
                    <a:pt x="18600" y="7048"/>
                    <a:pt x="18599" y="6207"/>
                  </a:cubicBezTo>
                  <a:cubicBezTo>
                    <a:pt x="18599" y="6130"/>
                    <a:pt x="18593" y="6051"/>
                    <a:pt x="18581" y="5974"/>
                  </a:cubicBezTo>
                  <a:lnTo>
                    <a:pt x="18581" y="5976"/>
                  </a:lnTo>
                  <a:cubicBezTo>
                    <a:pt x="18569" y="5890"/>
                    <a:pt x="18548" y="5806"/>
                    <a:pt x="18519" y="5724"/>
                  </a:cubicBezTo>
                  <a:cubicBezTo>
                    <a:pt x="18315" y="4941"/>
                    <a:pt x="17849" y="3511"/>
                    <a:pt x="17637" y="2870"/>
                  </a:cubicBezTo>
                  <a:cubicBezTo>
                    <a:pt x="17613" y="2760"/>
                    <a:pt x="17578" y="2652"/>
                    <a:pt x="17530" y="2550"/>
                  </a:cubicBezTo>
                  <a:lnTo>
                    <a:pt x="17530" y="2548"/>
                  </a:lnTo>
                  <a:cubicBezTo>
                    <a:pt x="17403" y="2270"/>
                    <a:pt x="17192" y="2039"/>
                    <a:pt x="16929" y="1882"/>
                  </a:cubicBezTo>
                  <a:cubicBezTo>
                    <a:pt x="16914" y="1872"/>
                    <a:pt x="16881" y="1853"/>
                    <a:pt x="16837" y="1831"/>
                  </a:cubicBezTo>
                  <a:cubicBezTo>
                    <a:pt x="16818" y="1822"/>
                    <a:pt x="16801" y="1812"/>
                    <a:pt x="16782" y="1805"/>
                  </a:cubicBezTo>
                  <a:cubicBezTo>
                    <a:pt x="16269" y="1562"/>
                    <a:pt x="14692" y="933"/>
                    <a:pt x="14692" y="933"/>
                  </a:cubicBezTo>
                  <a:cubicBezTo>
                    <a:pt x="13902" y="592"/>
                    <a:pt x="13087" y="299"/>
                    <a:pt x="12252" y="3"/>
                  </a:cubicBezTo>
                  <a:cubicBezTo>
                    <a:pt x="12103" y="623"/>
                    <a:pt x="10690" y="4735"/>
                    <a:pt x="10466" y="5304"/>
                  </a:cubicBezTo>
                  <a:lnTo>
                    <a:pt x="10289" y="1485"/>
                  </a:lnTo>
                  <a:cubicBezTo>
                    <a:pt x="10349" y="1394"/>
                    <a:pt x="10389" y="1292"/>
                    <a:pt x="10436" y="1193"/>
                  </a:cubicBezTo>
                  <a:lnTo>
                    <a:pt x="11024" y="29"/>
                  </a:lnTo>
                  <a:lnTo>
                    <a:pt x="11024" y="29"/>
                  </a:lnTo>
                  <a:cubicBezTo>
                    <a:pt x="10609" y="375"/>
                    <a:pt x="9987" y="594"/>
                    <a:pt x="9292" y="594"/>
                  </a:cubicBezTo>
                  <a:cubicBezTo>
                    <a:pt x="8614" y="594"/>
                    <a:pt x="8005" y="385"/>
                    <a:pt x="7589" y="52"/>
                  </a:cubicBezTo>
                  <a:lnTo>
                    <a:pt x="7589" y="52"/>
                  </a:lnTo>
                  <a:lnTo>
                    <a:pt x="8167" y="1193"/>
                  </a:lnTo>
                  <a:cubicBezTo>
                    <a:pt x="8214" y="1292"/>
                    <a:pt x="8255" y="1395"/>
                    <a:pt x="8314" y="1485"/>
                  </a:cubicBezTo>
                  <a:lnTo>
                    <a:pt x="8137" y="5304"/>
                  </a:lnTo>
                  <a:cubicBezTo>
                    <a:pt x="7909" y="4735"/>
                    <a:pt x="6495" y="621"/>
                    <a:pt x="63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45" name="Google Shape;545;p44"/>
            <p:cNvSpPr/>
            <p:nvPr/>
          </p:nvSpPr>
          <p:spPr>
            <a:xfrm>
              <a:off x="2622600" y="2595550"/>
              <a:ext cx="246525" cy="294525"/>
            </a:xfrm>
            <a:custGeom>
              <a:avLst/>
              <a:gdLst/>
              <a:ahLst/>
              <a:cxnLst/>
              <a:rect l="l" t="t" r="r" b="b"/>
              <a:pathLst>
                <a:path w="9861" h="11781" extrusionOk="0">
                  <a:moveTo>
                    <a:pt x="4841" y="0"/>
                  </a:moveTo>
                  <a:cubicBezTo>
                    <a:pt x="2666" y="0"/>
                    <a:pt x="900" y="1766"/>
                    <a:pt x="900" y="3943"/>
                  </a:cubicBezTo>
                  <a:cubicBezTo>
                    <a:pt x="900" y="4167"/>
                    <a:pt x="951" y="5140"/>
                    <a:pt x="951" y="5412"/>
                  </a:cubicBezTo>
                  <a:cubicBezTo>
                    <a:pt x="950" y="5412"/>
                    <a:pt x="949" y="5412"/>
                    <a:pt x="948" y="5412"/>
                  </a:cubicBezTo>
                  <a:cubicBezTo>
                    <a:pt x="918" y="5412"/>
                    <a:pt x="831" y="5397"/>
                    <a:pt x="723" y="5397"/>
                  </a:cubicBezTo>
                  <a:cubicBezTo>
                    <a:pt x="437" y="5397"/>
                    <a:pt x="0" y="5501"/>
                    <a:pt x="69" y="6261"/>
                  </a:cubicBezTo>
                  <a:cubicBezTo>
                    <a:pt x="214" y="7876"/>
                    <a:pt x="698" y="8101"/>
                    <a:pt x="967" y="8101"/>
                  </a:cubicBezTo>
                  <a:cubicBezTo>
                    <a:pt x="1071" y="8101"/>
                    <a:pt x="1143" y="8067"/>
                    <a:pt x="1150" y="8067"/>
                  </a:cubicBezTo>
                  <a:cubicBezTo>
                    <a:pt x="1570" y="9417"/>
                    <a:pt x="2224" y="10279"/>
                    <a:pt x="2864" y="10828"/>
                  </a:cubicBezTo>
                  <a:cubicBezTo>
                    <a:pt x="3863" y="11686"/>
                    <a:pt x="4831" y="11779"/>
                    <a:pt x="4849" y="11779"/>
                  </a:cubicBezTo>
                  <a:cubicBezTo>
                    <a:pt x="4878" y="11779"/>
                    <a:pt x="4904" y="11780"/>
                    <a:pt x="4932" y="11780"/>
                  </a:cubicBezTo>
                  <a:cubicBezTo>
                    <a:pt x="4959" y="11780"/>
                    <a:pt x="4985" y="11780"/>
                    <a:pt x="5014" y="11779"/>
                  </a:cubicBezTo>
                  <a:cubicBezTo>
                    <a:pt x="5029" y="11779"/>
                    <a:pt x="5992" y="11686"/>
                    <a:pt x="6986" y="10838"/>
                  </a:cubicBezTo>
                  <a:cubicBezTo>
                    <a:pt x="7629" y="10292"/>
                    <a:pt x="8287" y="9427"/>
                    <a:pt x="8710" y="8067"/>
                  </a:cubicBezTo>
                  <a:cubicBezTo>
                    <a:pt x="8717" y="8067"/>
                    <a:pt x="8789" y="8101"/>
                    <a:pt x="8893" y="8101"/>
                  </a:cubicBezTo>
                  <a:cubicBezTo>
                    <a:pt x="9161" y="8101"/>
                    <a:pt x="9645" y="7876"/>
                    <a:pt x="9791" y="6259"/>
                  </a:cubicBezTo>
                  <a:cubicBezTo>
                    <a:pt x="9860" y="5497"/>
                    <a:pt x="9420" y="5394"/>
                    <a:pt x="9134" y="5394"/>
                  </a:cubicBezTo>
                  <a:cubicBezTo>
                    <a:pt x="9029" y="5394"/>
                    <a:pt x="8944" y="5408"/>
                    <a:pt x="8913" y="5408"/>
                  </a:cubicBezTo>
                  <a:cubicBezTo>
                    <a:pt x="8912" y="5408"/>
                    <a:pt x="8910" y="5408"/>
                    <a:pt x="8909" y="5408"/>
                  </a:cubicBezTo>
                  <a:lnTo>
                    <a:pt x="8910" y="5408"/>
                  </a:lnTo>
                  <a:cubicBezTo>
                    <a:pt x="8910" y="5139"/>
                    <a:pt x="8961" y="4164"/>
                    <a:pt x="8961" y="3940"/>
                  </a:cubicBezTo>
                  <a:cubicBezTo>
                    <a:pt x="8964" y="1763"/>
                    <a:pt x="7199" y="0"/>
                    <a:pt x="50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grpSp>
        <p:nvGrpSpPr>
          <p:cNvPr id="546" name="Google Shape;546;p44"/>
          <p:cNvGrpSpPr/>
          <p:nvPr/>
        </p:nvGrpSpPr>
        <p:grpSpPr>
          <a:xfrm>
            <a:off x="1554213" y="1533221"/>
            <a:ext cx="517266" cy="548261"/>
            <a:chOff x="2506650" y="1780825"/>
            <a:chExt cx="478950" cy="507650"/>
          </a:xfrm>
        </p:grpSpPr>
        <p:sp>
          <p:nvSpPr>
            <p:cNvPr id="547" name="Google Shape;547;p44"/>
            <p:cNvSpPr/>
            <p:nvPr/>
          </p:nvSpPr>
          <p:spPr>
            <a:xfrm>
              <a:off x="2691025" y="1780825"/>
              <a:ext cx="110200" cy="110675"/>
            </a:xfrm>
            <a:custGeom>
              <a:avLst/>
              <a:gdLst/>
              <a:ahLst/>
              <a:cxnLst/>
              <a:rect l="l" t="t" r="r" b="b"/>
              <a:pathLst>
                <a:path w="4408" h="4427" extrusionOk="0">
                  <a:moveTo>
                    <a:pt x="2193" y="0"/>
                  </a:moveTo>
                  <a:cubicBezTo>
                    <a:pt x="978" y="12"/>
                    <a:pt x="0" y="1000"/>
                    <a:pt x="0" y="2215"/>
                  </a:cubicBezTo>
                  <a:cubicBezTo>
                    <a:pt x="2" y="3430"/>
                    <a:pt x="981" y="4416"/>
                    <a:pt x="2196" y="4427"/>
                  </a:cubicBezTo>
                  <a:lnTo>
                    <a:pt x="2216" y="4427"/>
                  </a:lnTo>
                  <a:cubicBezTo>
                    <a:pt x="3430" y="4415"/>
                    <a:pt x="4408" y="3427"/>
                    <a:pt x="4408" y="2212"/>
                  </a:cubicBezTo>
                  <a:cubicBezTo>
                    <a:pt x="4406" y="997"/>
                    <a:pt x="3428" y="10"/>
                    <a:pt x="22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48" name="Google Shape;548;p44"/>
            <p:cNvSpPr/>
            <p:nvPr/>
          </p:nvSpPr>
          <p:spPr>
            <a:xfrm>
              <a:off x="2691025" y="1780825"/>
              <a:ext cx="110200" cy="110675"/>
            </a:xfrm>
            <a:custGeom>
              <a:avLst/>
              <a:gdLst/>
              <a:ahLst/>
              <a:cxnLst/>
              <a:rect l="l" t="t" r="r" b="b"/>
              <a:pathLst>
                <a:path w="4408" h="4427" fill="none" extrusionOk="0">
                  <a:moveTo>
                    <a:pt x="2196" y="4427"/>
                  </a:moveTo>
                  <a:lnTo>
                    <a:pt x="2216" y="4427"/>
                  </a:lnTo>
                  <a:cubicBezTo>
                    <a:pt x="3430" y="4415"/>
                    <a:pt x="4408" y="3427"/>
                    <a:pt x="4408" y="2212"/>
                  </a:cubicBezTo>
                  <a:cubicBezTo>
                    <a:pt x="4406" y="997"/>
                    <a:pt x="3428" y="10"/>
                    <a:pt x="2213" y="0"/>
                  </a:cubicBezTo>
                  <a:lnTo>
                    <a:pt x="2193" y="0"/>
                  </a:lnTo>
                  <a:cubicBezTo>
                    <a:pt x="978" y="12"/>
                    <a:pt x="0" y="1000"/>
                    <a:pt x="0" y="2215"/>
                  </a:cubicBezTo>
                  <a:cubicBezTo>
                    <a:pt x="2" y="3430"/>
                    <a:pt x="981" y="4416"/>
                    <a:pt x="2196" y="4427"/>
                  </a:cubicBezTo>
                  <a:close/>
                  <a:moveTo>
                    <a:pt x="2196" y="4427"/>
                  </a:moveTo>
                  <a:close/>
                </a:path>
              </a:pathLst>
            </a:custGeom>
            <a:solidFill>
              <a:schemeClr val="lt2"/>
            </a:solidFill>
            <a:ln w="650" cap="flat" cmpd="sng">
              <a:solidFill>
                <a:srgbClr val="000000"/>
              </a:solidFill>
              <a:prstDash val="solid"/>
              <a:miter lim="1453"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49" name="Google Shape;549;p44"/>
            <p:cNvSpPr/>
            <p:nvPr/>
          </p:nvSpPr>
          <p:spPr>
            <a:xfrm>
              <a:off x="2649975" y="1914625"/>
              <a:ext cx="192350" cy="373850"/>
            </a:xfrm>
            <a:custGeom>
              <a:avLst/>
              <a:gdLst/>
              <a:ahLst/>
              <a:cxnLst/>
              <a:rect l="l" t="t" r="r" b="b"/>
              <a:pathLst>
                <a:path w="7694" h="14954" extrusionOk="0">
                  <a:moveTo>
                    <a:pt x="5621" y="0"/>
                  </a:moveTo>
                  <a:lnTo>
                    <a:pt x="5069" y="2757"/>
                  </a:lnTo>
                  <a:lnTo>
                    <a:pt x="4415" y="2757"/>
                  </a:lnTo>
                  <a:lnTo>
                    <a:pt x="4245" y="907"/>
                  </a:lnTo>
                  <a:cubicBezTo>
                    <a:pt x="4297" y="625"/>
                    <a:pt x="4418" y="362"/>
                    <a:pt x="4547" y="86"/>
                  </a:cubicBezTo>
                  <a:cubicBezTo>
                    <a:pt x="4547" y="86"/>
                    <a:pt x="4570" y="37"/>
                    <a:pt x="4584" y="12"/>
                  </a:cubicBezTo>
                  <a:lnTo>
                    <a:pt x="4575" y="12"/>
                  </a:lnTo>
                  <a:cubicBezTo>
                    <a:pt x="4578" y="9"/>
                    <a:pt x="4578" y="3"/>
                    <a:pt x="4581" y="2"/>
                  </a:cubicBezTo>
                  <a:lnTo>
                    <a:pt x="3110" y="2"/>
                  </a:lnTo>
                  <a:cubicBezTo>
                    <a:pt x="3111" y="3"/>
                    <a:pt x="3111" y="6"/>
                    <a:pt x="3114" y="12"/>
                  </a:cubicBezTo>
                  <a:lnTo>
                    <a:pt x="3111" y="12"/>
                  </a:lnTo>
                  <a:cubicBezTo>
                    <a:pt x="3124" y="37"/>
                    <a:pt x="3148" y="86"/>
                    <a:pt x="3148" y="86"/>
                  </a:cubicBezTo>
                  <a:cubicBezTo>
                    <a:pt x="3261" y="326"/>
                    <a:pt x="3367" y="555"/>
                    <a:pt x="3427" y="798"/>
                  </a:cubicBezTo>
                  <a:cubicBezTo>
                    <a:pt x="3434" y="831"/>
                    <a:pt x="3443" y="865"/>
                    <a:pt x="3447" y="900"/>
                  </a:cubicBezTo>
                  <a:lnTo>
                    <a:pt x="3277" y="2760"/>
                  </a:lnTo>
                  <a:lnTo>
                    <a:pt x="2625" y="2760"/>
                  </a:lnTo>
                  <a:lnTo>
                    <a:pt x="2072" y="3"/>
                  </a:lnTo>
                  <a:lnTo>
                    <a:pt x="1519" y="3"/>
                  </a:lnTo>
                  <a:cubicBezTo>
                    <a:pt x="680" y="3"/>
                    <a:pt x="2" y="683"/>
                    <a:pt x="2" y="1522"/>
                  </a:cubicBezTo>
                  <a:lnTo>
                    <a:pt x="2" y="5942"/>
                  </a:lnTo>
                  <a:cubicBezTo>
                    <a:pt x="0" y="6781"/>
                    <a:pt x="680" y="7459"/>
                    <a:pt x="1519" y="7459"/>
                  </a:cubicBezTo>
                  <a:lnTo>
                    <a:pt x="1712" y="7459"/>
                  </a:lnTo>
                  <a:lnTo>
                    <a:pt x="1712" y="13884"/>
                  </a:lnTo>
                  <a:cubicBezTo>
                    <a:pt x="1712" y="14452"/>
                    <a:pt x="2157" y="14922"/>
                    <a:pt x="2723" y="14952"/>
                  </a:cubicBezTo>
                  <a:cubicBezTo>
                    <a:pt x="2744" y="14953"/>
                    <a:pt x="2764" y="14954"/>
                    <a:pt x="2785" y="14954"/>
                  </a:cubicBezTo>
                  <a:cubicBezTo>
                    <a:pt x="3327" y="14954"/>
                    <a:pt x="3786" y="14547"/>
                    <a:pt x="3847" y="14002"/>
                  </a:cubicBezTo>
                  <a:cubicBezTo>
                    <a:pt x="3907" y="14547"/>
                    <a:pt x="4368" y="14954"/>
                    <a:pt x="4909" y="14954"/>
                  </a:cubicBezTo>
                  <a:cubicBezTo>
                    <a:pt x="4929" y="14954"/>
                    <a:pt x="4950" y="14953"/>
                    <a:pt x="4970" y="14952"/>
                  </a:cubicBezTo>
                  <a:cubicBezTo>
                    <a:pt x="5538" y="14922"/>
                    <a:pt x="5981" y="14452"/>
                    <a:pt x="5981" y="13884"/>
                  </a:cubicBezTo>
                  <a:lnTo>
                    <a:pt x="5981" y="7454"/>
                  </a:lnTo>
                  <a:lnTo>
                    <a:pt x="6175" y="7454"/>
                  </a:lnTo>
                  <a:cubicBezTo>
                    <a:pt x="6176" y="7454"/>
                    <a:pt x="6177" y="7454"/>
                    <a:pt x="6177" y="7454"/>
                  </a:cubicBezTo>
                  <a:cubicBezTo>
                    <a:pt x="7015" y="7454"/>
                    <a:pt x="7693" y="6774"/>
                    <a:pt x="7692" y="5937"/>
                  </a:cubicBezTo>
                  <a:lnTo>
                    <a:pt x="7692" y="1516"/>
                  </a:lnTo>
                  <a:cubicBezTo>
                    <a:pt x="7688" y="679"/>
                    <a:pt x="7009" y="3"/>
                    <a:pt x="6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50" name="Google Shape;550;p44"/>
            <p:cNvSpPr/>
            <p:nvPr/>
          </p:nvSpPr>
          <p:spPr>
            <a:xfrm>
              <a:off x="2834300" y="1780825"/>
              <a:ext cx="110250" cy="110675"/>
            </a:xfrm>
            <a:custGeom>
              <a:avLst/>
              <a:gdLst/>
              <a:ahLst/>
              <a:cxnLst/>
              <a:rect l="l" t="t" r="r" b="b"/>
              <a:pathLst>
                <a:path w="4410" h="4427" extrusionOk="0">
                  <a:moveTo>
                    <a:pt x="2194" y="0"/>
                  </a:moveTo>
                  <a:cubicBezTo>
                    <a:pt x="979" y="12"/>
                    <a:pt x="1" y="1000"/>
                    <a:pt x="1" y="2215"/>
                  </a:cubicBezTo>
                  <a:cubicBezTo>
                    <a:pt x="2" y="3430"/>
                    <a:pt x="982" y="4416"/>
                    <a:pt x="2195" y="4427"/>
                  </a:cubicBezTo>
                  <a:lnTo>
                    <a:pt x="2217" y="4427"/>
                  </a:lnTo>
                  <a:cubicBezTo>
                    <a:pt x="3432" y="4415"/>
                    <a:pt x="4410" y="3427"/>
                    <a:pt x="4408" y="2212"/>
                  </a:cubicBezTo>
                  <a:cubicBezTo>
                    <a:pt x="4408" y="997"/>
                    <a:pt x="3429" y="10"/>
                    <a:pt x="22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51" name="Google Shape;551;p44"/>
            <p:cNvSpPr/>
            <p:nvPr/>
          </p:nvSpPr>
          <p:spPr>
            <a:xfrm>
              <a:off x="2834300" y="1780825"/>
              <a:ext cx="110250" cy="110675"/>
            </a:xfrm>
            <a:custGeom>
              <a:avLst/>
              <a:gdLst/>
              <a:ahLst/>
              <a:cxnLst/>
              <a:rect l="l" t="t" r="r" b="b"/>
              <a:pathLst>
                <a:path w="4410" h="4427" fill="none" extrusionOk="0">
                  <a:moveTo>
                    <a:pt x="2196" y="4427"/>
                  </a:moveTo>
                  <a:lnTo>
                    <a:pt x="2217" y="4427"/>
                  </a:lnTo>
                  <a:cubicBezTo>
                    <a:pt x="3432" y="4415"/>
                    <a:pt x="4410" y="3427"/>
                    <a:pt x="4408" y="2212"/>
                  </a:cubicBezTo>
                  <a:cubicBezTo>
                    <a:pt x="4408" y="997"/>
                    <a:pt x="3429" y="10"/>
                    <a:pt x="2214" y="0"/>
                  </a:cubicBezTo>
                  <a:lnTo>
                    <a:pt x="2194" y="0"/>
                  </a:lnTo>
                  <a:cubicBezTo>
                    <a:pt x="979" y="12"/>
                    <a:pt x="1" y="1000"/>
                    <a:pt x="1" y="2215"/>
                  </a:cubicBezTo>
                  <a:cubicBezTo>
                    <a:pt x="2" y="3430"/>
                    <a:pt x="982" y="4416"/>
                    <a:pt x="2195" y="4427"/>
                  </a:cubicBezTo>
                  <a:close/>
                  <a:moveTo>
                    <a:pt x="2196" y="4427"/>
                  </a:moveTo>
                  <a:close/>
                </a:path>
              </a:pathLst>
            </a:custGeom>
            <a:solidFill>
              <a:schemeClr val="lt2"/>
            </a:solidFill>
            <a:ln w="650" cap="flat" cmpd="sng">
              <a:solidFill>
                <a:srgbClr val="000000"/>
              </a:solidFill>
              <a:prstDash val="solid"/>
              <a:miter lim="1453"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52" name="Google Shape;552;p44"/>
            <p:cNvSpPr/>
            <p:nvPr/>
          </p:nvSpPr>
          <p:spPr>
            <a:xfrm>
              <a:off x="2836075" y="1914625"/>
              <a:ext cx="149525" cy="373850"/>
            </a:xfrm>
            <a:custGeom>
              <a:avLst/>
              <a:gdLst/>
              <a:ahLst/>
              <a:cxnLst/>
              <a:rect l="l" t="t" r="r" b="b"/>
              <a:pathLst>
                <a:path w="5981" h="14954" extrusionOk="0">
                  <a:moveTo>
                    <a:pt x="3909" y="0"/>
                  </a:moveTo>
                  <a:lnTo>
                    <a:pt x="3358" y="2757"/>
                  </a:lnTo>
                  <a:lnTo>
                    <a:pt x="2704" y="2757"/>
                  </a:lnTo>
                  <a:lnTo>
                    <a:pt x="2534" y="907"/>
                  </a:lnTo>
                  <a:cubicBezTo>
                    <a:pt x="2585" y="625"/>
                    <a:pt x="2705" y="362"/>
                    <a:pt x="2835" y="86"/>
                  </a:cubicBezTo>
                  <a:cubicBezTo>
                    <a:pt x="2835" y="86"/>
                    <a:pt x="2858" y="37"/>
                    <a:pt x="2871" y="12"/>
                  </a:cubicBezTo>
                  <a:lnTo>
                    <a:pt x="2864" y="12"/>
                  </a:lnTo>
                  <a:cubicBezTo>
                    <a:pt x="2867" y="9"/>
                    <a:pt x="2867" y="3"/>
                    <a:pt x="2868" y="2"/>
                  </a:cubicBezTo>
                  <a:lnTo>
                    <a:pt x="1397" y="2"/>
                  </a:lnTo>
                  <a:cubicBezTo>
                    <a:pt x="1400" y="3"/>
                    <a:pt x="1400" y="6"/>
                    <a:pt x="1402" y="12"/>
                  </a:cubicBezTo>
                  <a:lnTo>
                    <a:pt x="1400" y="12"/>
                  </a:lnTo>
                  <a:cubicBezTo>
                    <a:pt x="1413" y="37"/>
                    <a:pt x="1437" y="86"/>
                    <a:pt x="1437" y="86"/>
                  </a:cubicBezTo>
                  <a:cubicBezTo>
                    <a:pt x="1550" y="326"/>
                    <a:pt x="1656" y="555"/>
                    <a:pt x="1716" y="798"/>
                  </a:cubicBezTo>
                  <a:cubicBezTo>
                    <a:pt x="1723" y="831"/>
                    <a:pt x="1730" y="865"/>
                    <a:pt x="1736" y="900"/>
                  </a:cubicBezTo>
                  <a:lnTo>
                    <a:pt x="1566" y="2760"/>
                  </a:lnTo>
                  <a:lnTo>
                    <a:pt x="972" y="2760"/>
                  </a:lnTo>
                  <a:lnTo>
                    <a:pt x="972" y="5942"/>
                  </a:lnTo>
                  <a:cubicBezTo>
                    <a:pt x="972" y="6679"/>
                    <a:pt x="608" y="7368"/>
                    <a:pt x="1" y="7785"/>
                  </a:cubicBezTo>
                  <a:lnTo>
                    <a:pt x="1" y="13884"/>
                  </a:lnTo>
                  <a:cubicBezTo>
                    <a:pt x="1" y="14451"/>
                    <a:pt x="446" y="14920"/>
                    <a:pt x="1012" y="14951"/>
                  </a:cubicBezTo>
                  <a:cubicBezTo>
                    <a:pt x="1033" y="14952"/>
                    <a:pt x="1053" y="14952"/>
                    <a:pt x="1073" y="14952"/>
                  </a:cubicBezTo>
                  <a:cubicBezTo>
                    <a:pt x="1614" y="14952"/>
                    <a:pt x="2074" y="14547"/>
                    <a:pt x="2136" y="14002"/>
                  </a:cubicBezTo>
                  <a:cubicBezTo>
                    <a:pt x="2196" y="14547"/>
                    <a:pt x="2657" y="14954"/>
                    <a:pt x="3198" y="14954"/>
                  </a:cubicBezTo>
                  <a:cubicBezTo>
                    <a:pt x="3218" y="14954"/>
                    <a:pt x="3239" y="14953"/>
                    <a:pt x="3259" y="14952"/>
                  </a:cubicBezTo>
                  <a:cubicBezTo>
                    <a:pt x="3827" y="14922"/>
                    <a:pt x="4270" y="14452"/>
                    <a:pt x="4270" y="13884"/>
                  </a:cubicBezTo>
                  <a:lnTo>
                    <a:pt x="4270" y="7454"/>
                  </a:lnTo>
                  <a:lnTo>
                    <a:pt x="4464" y="7454"/>
                  </a:lnTo>
                  <a:cubicBezTo>
                    <a:pt x="4465" y="7454"/>
                    <a:pt x="4465" y="7454"/>
                    <a:pt x="4466" y="7454"/>
                  </a:cubicBezTo>
                  <a:cubicBezTo>
                    <a:pt x="5304" y="7454"/>
                    <a:pt x="5981" y="6774"/>
                    <a:pt x="5981" y="5937"/>
                  </a:cubicBezTo>
                  <a:lnTo>
                    <a:pt x="5981" y="1516"/>
                  </a:lnTo>
                  <a:cubicBezTo>
                    <a:pt x="5976" y="679"/>
                    <a:pt x="5298" y="3"/>
                    <a:pt x="44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53" name="Google Shape;553;p44"/>
            <p:cNvSpPr/>
            <p:nvPr/>
          </p:nvSpPr>
          <p:spPr>
            <a:xfrm>
              <a:off x="2547700" y="1780825"/>
              <a:ext cx="110250" cy="110675"/>
            </a:xfrm>
            <a:custGeom>
              <a:avLst/>
              <a:gdLst/>
              <a:ahLst/>
              <a:cxnLst/>
              <a:rect l="l" t="t" r="r" b="b"/>
              <a:pathLst>
                <a:path w="4410" h="4427" extrusionOk="0">
                  <a:moveTo>
                    <a:pt x="2193" y="0"/>
                  </a:moveTo>
                  <a:cubicBezTo>
                    <a:pt x="978" y="12"/>
                    <a:pt x="0" y="1000"/>
                    <a:pt x="2" y="2215"/>
                  </a:cubicBezTo>
                  <a:cubicBezTo>
                    <a:pt x="2" y="3430"/>
                    <a:pt x="981" y="4416"/>
                    <a:pt x="2196" y="4427"/>
                  </a:cubicBezTo>
                  <a:lnTo>
                    <a:pt x="2216" y="4427"/>
                  </a:lnTo>
                  <a:cubicBezTo>
                    <a:pt x="3431" y="4415"/>
                    <a:pt x="4409" y="3427"/>
                    <a:pt x="4409" y="2212"/>
                  </a:cubicBezTo>
                  <a:cubicBezTo>
                    <a:pt x="4408" y="997"/>
                    <a:pt x="3428" y="10"/>
                    <a:pt x="22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54" name="Google Shape;554;p44"/>
            <p:cNvSpPr/>
            <p:nvPr/>
          </p:nvSpPr>
          <p:spPr>
            <a:xfrm>
              <a:off x="2547700" y="1780825"/>
              <a:ext cx="110250" cy="110675"/>
            </a:xfrm>
            <a:custGeom>
              <a:avLst/>
              <a:gdLst/>
              <a:ahLst/>
              <a:cxnLst/>
              <a:rect l="l" t="t" r="r" b="b"/>
              <a:pathLst>
                <a:path w="4410" h="4427" fill="none" extrusionOk="0">
                  <a:moveTo>
                    <a:pt x="2196" y="4427"/>
                  </a:moveTo>
                  <a:lnTo>
                    <a:pt x="2216" y="4427"/>
                  </a:lnTo>
                  <a:cubicBezTo>
                    <a:pt x="3431" y="4415"/>
                    <a:pt x="4409" y="3427"/>
                    <a:pt x="4409" y="2212"/>
                  </a:cubicBezTo>
                  <a:cubicBezTo>
                    <a:pt x="4408" y="997"/>
                    <a:pt x="3428" y="10"/>
                    <a:pt x="2214" y="0"/>
                  </a:cubicBezTo>
                  <a:lnTo>
                    <a:pt x="2193" y="0"/>
                  </a:lnTo>
                  <a:cubicBezTo>
                    <a:pt x="978" y="12"/>
                    <a:pt x="0" y="1000"/>
                    <a:pt x="2" y="2215"/>
                  </a:cubicBezTo>
                  <a:cubicBezTo>
                    <a:pt x="2" y="3430"/>
                    <a:pt x="981" y="4416"/>
                    <a:pt x="2196" y="4427"/>
                  </a:cubicBezTo>
                  <a:close/>
                  <a:moveTo>
                    <a:pt x="2196" y="4427"/>
                  </a:moveTo>
                  <a:close/>
                </a:path>
              </a:pathLst>
            </a:custGeom>
            <a:solidFill>
              <a:schemeClr val="lt2"/>
            </a:solidFill>
            <a:ln w="650" cap="flat" cmpd="sng">
              <a:solidFill>
                <a:srgbClr val="000000"/>
              </a:solidFill>
              <a:prstDash val="solid"/>
              <a:miter lim="1453"/>
              <a:headEnd type="none" w="sm" len="sm"/>
              <a:tailEnd type="none" w="sm" len="sm"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55" name="Google Shape;555;p44"/>
            <p:cNvSpPr/>
            <p:nvPr/>
          </p:nvSpPr>
          <p:spPr>
            <a:xfrm>
              <a:off x="2506650" y="1914650"/>
              <a:ext cx="149525" cy="373825"/>
            </a:xfrm>
            <a:custGeom>
              <a:avLst/>
              <a:gdLst/>
              <a:ahLst/>
              <a:cxnLst/>
              <a:rect l="l" t="t" r="r" b="b"/>
              <a:pathLst>
                <a:path w="5981" h="14953" extrusionOk="0">
                  <a:moveTo>
                    <a:pt x="3110" y="1"/>
                  </a:moveTo>
                  <a:cubicBezTo>
                    <a:pt x="3113" y="2"/>
                    <a:pt x="3113" y="5"/>
                    <a:pt x="3116" y="11"/>
                  </a:cubicBezTo>
                  <a:lnTo>
                    <a:pt x="3113" y="11"/>
                  </a:lnTo>
                  <a:cubicBezTo>
                    <a:pt x="3126" y="36"/>
                    <a:pt x="3149" y="85"/>
                    <a:pt x="3149" y="85"/>
                  </a:cubicBezTo>
                  <a:cubicBezTo>
                    <a:pt x="3263" y="325"/>
                    <a:pt x="3369" y="554"/>
                    <a:pt x="3428" y="797"/>
                  </a:cubicBezTo>
                  <a:cubicBezTo>
                    <a:pt x="3436" y="830"/>
                    <a:pt x="3443" y="864"/>
                    <a:pt x="3449" y="899"/>
                  </a:cubicBezTo>
                  <a:lnTo>
                    <a:pt x="3279" y="2759"/>
                  </a:lnTo>
                  <a:lnTo>
                    <a:pt x="2625" y="2759"/>
                  </a:lnTo>
                  <a:lnTo>
                    <a:pt x="2072" y="2"/>
                  </a:lnTo>
                  <a:lnTo>
                    <a:pt x="1517" y="2"/>
                  </a:lnTo>
                  <a:cubicBezTo>
                    <a:pt x="680" y="2"/>
                    <a:pt x="0" y="682"/>
                    <a:pt x="0" y="1521"/>
                  </a:cubicBezTo>
                  <a:lnTo>
                    <a:pt x="0" y="5941"/>
                  </a:lnTo>
                  <a:cubicBezTo>
                    <a:pt x="0" y="6780"/>
                    <a:pt x="680" y="7458"/>
                    <a:pt x="1517" y="7458"/>
                  </a:cubicBezTo>
                  <a:lnTo>
                    <a:pt x="1712" y="7458"/>
                  </a:lnTo>
                  <a:lnTo>
                    <a:pt x="1712" y="13883"/>
                  </a:lnTo>
                  <a:cubicBezTo>
                    <a:pt x="1711" y="14451"/>
                    <a:pt x="2155" y="14921"/>
                    <a:pt x="2722" y="14951"/>
                  </a:cubicBezTo>
                  <a:cubicBezTo>
                    <a:pt x="2743" y="14952"/>
                    <a:pt x="2763" y="14953"/>
                    <a:pt x="2783" y="14953"/>
                  </a:cubicBezTo>
                  <a:cubicBezTo>
                    <a:pt x="3325" y="14953"/>
                    <a:pt x="3785" y="14546"/>
                    <a:pt x="3845" y="14001"/>
                  </a:cubicBezTo>
                  <a:cubicBezTo>
                    <a:pt x="3907" y="14546"/>
                    <a:pt x="4367" y="14953"/>
                    <a:pt x="4908" y="14953"/>
                  </a:cubicBezTo>
                  <a:cubicBezTo>
                    <a:pt x="4928" y="14953"/>
                    <a:pt x="4948" y="14952"/>
                    <a:pt x="4969" y="14951"/>
                  </a:cubicBezTo>
                  <a:cubicBezTo>
                    <a:pt x="5537" y="14921"/>
                    <a:pt x="5980" y="14451"/>
                    <a:pt x="5980" y="13883"/>
                  </a:cubicBezTo>
                  <a:lnTo>
                    <a:pt x="5980" y="7781"/>
                  </a:lnTo>
                  <a:cubicBezTo>
                    <a:pt x="5373" y="7364"/>
                    <a:pt x="5011" y="6675"/>
                    <a:pt x="5009" y="5938"/>
                  </a:cubicBezTo>
                  <a:lnTo>
                    <a:pt x="5009" y="2756"/>
                  </a:lnTo>
                  <a:lnTo>
                    <a:pt x="4416" y="2756"/>
                  </a:lnTo>
                  <a:lnTo>
                    <a:pt x="4246" y="906"/>
                  </a:lnTo>
                  <a:cubicBezTo>
                    <a:pt x="4297" y="624"/>
                    <a:pt x="4419" y="361"/>
                    <a:pt x="4547" y="85"/>
                  </a:cubicBezTo>
                  <a:cubicBezTo>
                    <a:pt x="4547" y="85"/>
                    <a:pt x="4571" y="36"/>
                    <a:pt x="4584" y="11"/>
                  </a:cubicBezTo>
                  <a:lnTo>
                    <a:pt x="4576" y="11"/>
                  </a:lnTo>
                  <a:cubicBezTo>
                    <a:pt x="4579" y="8"/>
                    <a:pt x="4579" y="2"/>
                    <a:pt x="45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  <p:grpSp>
        <p:nvGrpSpPr>
          <p:cNvPr id="2" name="Google Shape;877;p56">
            <a:extLst>
              <a:ext uri="{FF2B5EF4-FFF2-40B4-BE49-F238E27FC236}">
                <a16:creationId xmlns:a16="http://schemas.microsoft.com/office/drawing/2014/main" id="{32068F10-B05D-B1D4-37D8-4059F3224478}"/>
              </a:ext>
            </a:extLst>
          </p:cNvPr>
          <p:cNvGrpSpPr/>
          <p:nvPr/>
        </p:nvGrpSpPr>
        <p:grpSpPr>
          <a:xfrm>
            <a:off x="4700516" y="1507666"/>
            <a:ext cx="552475" cy="516996"/>
            <a:chOff x="4697975" y="1795275"/>
            <a:chExt cx="511550" cy="478700"/>
          </a:xfrm>
        </p:grpSpPr>
        <p:sp>
          <p:nvSpPr>
            <p:cNvPr id="3" name="Google Shape;878;p56">
              <a:extLst>
                <a:ext uri="{FF2B5EF4-FFF2-40B4-BE49-F238E27FC236}">
                  <a16:creationId xmlns:a16="http://schemas.microsoft.com/office/drawing/2014/main" id="{5C7BFBAE-1D68-0976-6E1E-60586B724378}"/>
                </a:ext>
              </a:extLst>
            </p:cNvPr>
            <p:cNvSpPr/>
            <p:nvPr/>
          </p:nvSpPr>
          <p:spPr>
            <a:xfrm>
              <a:off x="4999300" y="2186950"/>
              <a:ext cx="210225" cy="86950"/>
            </a:xfrm>
            <a:custGeom>
              <a:avLst/>
              <a:gdLst/>
              <a:ahLst/>
              <a:cxnLst/>
              <a:rect l="l" t="t" r="r" b="b"/>
              <a:pathLst>
                <a:path w="8409" h="3478" extrusionOk="0">
                  <a:moveTo>
                    <a:pt x="2907" y="0"/>
                  </a:moveTo>
                  <a:cubicBezTo>
                    <a:pt x="2533" y="133"/>
                    <a:pt x="2165" y="265"/>
                    <a:pt x="1812" y="419"/>
                  </a:cubicBezTo>
                  <a:cubicBezTo>
                    <a:pt x="1812" y="419"/>
                    <a:pt x="1105" y="702"/>
                    <a:pt x="874" y="811"/>
                  </a:cubicBezTo>
                  <a:cubicBezTo>
                    <a:pt x="865" y="814"/>
                    <a:pt x="858" y="819"/>
                    <a:pt x="850" y="821"/>
                  </a:cubicBezTo>
                  <a:cubicBezTo>
                    <a:pt x="836" y="829"/>
                    <a:pt x="821" y="836"/>
                    <a:pt x="808" y="845"/>
                  </a:cubicBezTo>
                  <a:cubicBezTo>
                    <a:pt x="690" y="916"/>
                    <a:pt x="596" y="1019"/>
                    <a:pt x="538" y="1144"/>
                  </a:cubicBezTo>
                  <a:lnTo>
                    <a:pt x="538" y="1147"/>
                  </a:lnTo>
                  <a:cubicBezTo>
                    <a:pt x="518" y="1193"/>
                    <a:pt x="500" y="1243"/>
                    <a:pt x="488" y="1292"/>
                  </a:cubicBezTo>
                  <a:cubicBezTo>
                    <a:pt x="393" y="1579"/>
                    <a:pt x="183" y="2221"/>
                    <a:pt x="90" y="2574"/>
                  </a:cubicBezTo>
                  <a:cubicBezTo>
                    <a:pt x="79" y="2612"/>
                    <a:pt x="70" y="2650"/>
                    <a:pt x="63" y="2689"/>
                  </a:cubicBezTo>
                  <a:cubicBezTo>
                    <a:pt x="0" y="3103"/>
                    <a:pt x="320" y="3475"/>
                    <a:pt x="738" y="3478"/>
                  </a:cubicBezTo>
                  <a:lnTo>
                    <a:pt x="7723" y="3478"/>
                  </a:lnTo>
                  <a:cubicBezTo>
                    <a:pt x="8100" y="3478"/>
                    <a:pt x="8406" y="3171"/>
                    <a:pt x="8407" y="2793"/>
                  </a:cubicBezTo>
                  <a:cubicBezTo>
                    <a:pt x="8408" y="2760"/>
                    <a:pt x="8407" y="2725"/>
                    <a:pt x="8401" y="2690"/>
                  </a:cubicBezTo>
                  <a:cubicBezTo>
                    <a:pt x="8395" y="2652"/>
                    <a:pt x="8387" y="2613"/>
                    <a:pt x="8374" y="2577"/>
                  </a:cubicBezTo>
                  <a:cubicBezTo>
                    <a:pt x="8281" y="2224"/>
                    <a:pt x="8071" y="1583"/>
                    <a:pt x="7975" y="1295"/>
                  </a:cubicBezTo>
                  <a:cubicBezTo>
                    <a:pt x="7965" y="1244"/>
                    <a:pt x="7949" y="1195"/>
                    <a:pt x="7926" y="1150"/>
                  </a:cubicBezTo>
                  <a:lnTo>
                    <a:pt x="7926" y="1147"/>
                  </a:lnTo>
                  <a:cubicBezTo>
                    <a:pt x="7868" y="1022"/>
                    <a:pt x="7773" y="917"/>
                    <a:pt x="7656" y="848"/>
                  </a:cubicBezTo>
                  <a:cubicBezTo>
                    <a:pt x="7643" y="839"/>
                    <a:pt x="7628" y="832"/>
                    <a:pt x="7615" y="824"/>
                  </a:cubicBezTo>
                  <a:cubicBezTo>
                    <a:pt x="7608" y="820"/>
                    <a:pt x="7599" y="816"/>
                    <a:pt x="7590" y="814"/>
                  </a:cubicBezTo>
                  <a:cubicBezTo>
                    <a:pt x="7361" y="705"/>
                    <a:pt x="6652" y="422"/>
                    <a:pt x="6652" y="422"/>
                  </a:cubicBezTo>
                  <a:cubicBezTo>
                    <a:pt x="6298" y="269"/>
                    <a:pt x="5932" y="137"/>
                    <a:pt x="5557" y="3"/>
                  </a:cubicBezTo>
                  <a:cubicBezTo>
                    <a:pt x="5490" y="282"/>
                    <a:pt x="4855" y="2128"/>
                    <a:pt x="4755" y="2385"/>
                  </a:cubicBezTo>
                  <a:lnTo>
                    <a:pt x="4675" y="669"/>
                  </a:lnTo>
                  <a:cubicBezTo>
                    <a:pt x="4700" y="627"/>
                    <a:pt x="4722" y="583"/>
                    <a:pt x="4742" y="538"/>
                  </a:cubicBezTo>
                  <a:lnTo>
                    <a:pt x="5008" y="13"/>
                  </a:lnTo>
                  <a:lnTo>
                    <a:pt x="5008" y="13"/>
                  </a:lnTo>
                  <a:cubicBezTo>
                    <a:pt x="4822" y="169"/>
                    <a:pt x="4540" y="266"/>
                    <a:pt x="4228" y="266"/>
                  </a:cubicBezTo>
                  <a:cubicBezTo>
                    <a:pt x="3924" y="266"/>
                    <a:pt x="3651" y="173"/>
                    <a:pt x="3465" y="24"/>
                  </a:cubicBezTo>
                  <a:lnTo>
                    <a:pt x="3465" y="24"/>
                  </a:lnTo>
                  <a:lnTo>
                    <a:pt x="3722" y="535"/>
                  </a:lnTo>
                  <a:cubicBezTo>
                    <a:pt x="3741" y="580"/>
                    <a:pt x="3764" y="625"/>
                    <a:pt x="3789" y="667"/>
                  </a:cubicBezTo>
                  <a:lnTo>
                    <a:pt x="3709" y="2384"/>
                  </a:lnTo>
                  <a:cubicBezTo>
                    <a:pt x="3609" y="2128"/>
                    <a:pt x="2973" y="279"/>
                    <a:pt x="29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4" name="Google Shape;879;p56">
              <a:extLst>
                <a:ext uri="{FF2B5EF4-FFF2-40B4-BE49-F238E27FC236}">
                  <a16:creationId xmlns:a16="http://schemas.microsoft.com/office/drawing/2014/main" id="{8D73E4DA-EE80-CFCB-15F5-7A38860B6E57}"/>
                </a:ext>
              </a:extLst>
            </p:cNvPr>
            <p:cNvSpPr/>
            <p:nvPr/>
          </p:nvSpPr>
          <p:spPr>
            <a:xfrm>
              <a:off x="5049725" y="2046975"/>
              <a:ext cx="110650" cy="132225"/>
            </a:xfrm>
            <a:custGeom>
              <a:avLst/>
              <a:gdLst/>
              <a:ahLst/>
              <a:cxnLst/>
              <a:rect l="l" t="t" r="r" b="b"/>
              <a:pathLst>
                <a:path w="4426" h="5289" extrusionOk="0">
                  <a:moveTo>
                    <a:pt x="2176" y="0"/>
                  </a:moveTo>
                  <a:cubicBezTo>
                    <a:pt x="1198" y="0"/>
                    <a:pt x="404" y="792"/>
                    <a:pt x="404" y="1770"/>
                  </a:cubicBezTo>
                  <a:cubicBezTo>
                    <a:pt x="404" y="1872"/>
                    <a:pt x="428" y="2309"/>
                    <a:pt x="428" y="2428"/>
                  </a:cubicBezTo>
                  <a:cubicBezTo>
                    <a:pt x="427" y="2429"/>
                    <a:pt x="426" y="2429"/>
                    <a:pt x="425" y="2429"/>
                  </a:cubicBezTo>
                  <a:cubicBezTo>
                    <a:pt x="411" y="2429"/>
                    <a:pt x="373" y="2422"/>
                    <a:pt x="326" y="2422"/>
                  </a:cubicBezTo>
                  <a:cubicBezTo>
                    <a:pt x="197" y="2422"/>
                    <a:pt x="0" y="2468"/>
                    <a:pt x="31" y="2811"/>
                  </a:cubicBezTo>
                  <a:cubicBezTo>
                    <a:pt x="96" y="3534"/>
                    <a:pt x="313" y="3636"/>
                    <a:pt x="434" y="3636"/>
                  </a:cubicBezTo>
                  <a:cubicBezTo>
                    <a:pt x="481" y="3636"/>
                    <a:pt x="513" y="3620"/>
                    <a:pt x="516" y="3620"/>
                  </a:cubicBezTo>
                  <a:cubicBezTo>
                    <a:pt x="704" y="4228"/>
                    <a:pt x="999" y="4614"/>
                    <a:pt x="1285" y="4863"/>
                  </a:cubicBezTo>
                  <a:cubicBezTo>
                    <a:pt x="1734" y="5246"/>
                    <a:pt x="2167" y="5288"/>
                    <a:pt x="2174" y="5288"/>
                  </a:cubicBezTo>
                  <a:lnTo>
                    <a:pt x="2247" y="5288"/>
                  </a:lnTo>
                  <a:cubicBezTo>
                    <a:pt x="2256" y="5288"/>
                    <a:pt x="2686" y="5246"/>
                    <a:pt x="3132" y="4864"/>
                  </a:cubicBezTo>
                  <a:cubicBezTo>
                    <a:pt x="3421" y="4620"/>
                    <a:pt x="3716" y="4229"/>
                    <a:pt x="3906" y="3620"/>
                  </a:cubicBezTo>
                  <a:cubicBezTo>
                    <a:pt x="3909" y="3620"/>
                    <a:pt x="3942" y="3636"/>
                    <a:pt x="3989" y="3636"/>
                  </a:cubicBezTo>
                  <a:cubicBezTo>
                    <a:pt x="4110" y="3636"/>
                    <a:pt x="4327" y="3534"/>
                    <a:pt x="4392" y="2811"/>
                  </a:cubicBezTo>
                  <a:cubicBezTo>
                    <a:pt x="4425" y="2468"/>
                    <a:pt x="4230" y="2422"/>
                    <a:pt x="4101" y="2422"/>
                  </a:cubicBezTo>
                  <a:cubicBezTo>
                    <a:pt x="4054" y="2422"/>
                    <a:pt x="4016" y="2429"/>
                    <a:pt x="4002" y="2429"/>
                  </a:cubicBezTo>
                  <a:cubicBezTo>
                    <a:pt x="4001" y="2429"/>
                    <a:pt x="4000" y="2429"/>
                    <a:pt x="3999" y="2428"/>
                  </a:cubicBezTo>
                  <a:cubicBezTo>
                    <a:pt x="3999" y="2308"/>
                    <a:pt x="4023" y="1872"/>
                    <a:pt x="4023" y="1770"/>
                  </a:cubicBezTo>
                  <a:cubicBezTo>
                    <a:pt x="4023" y="792"/>
                    <a:pt x="3231" y="0"/>
                    <a:pt x="22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5" name="Google Shape;880;p56">
              <a:extLst>
                <a:ext uri="{FF2B5EF4-FFF2-40B4-BE49-F238E27FC236}">
                  <a16:creationId xmlns:a16="http://schemas.microsoft.com/office/drawing/2014/main" id="{23E645FC-35BF-3ED9-45F8-6C980556C9DD}"/>
                </a:ext>
              </a:extLst>
            </p:cNvPr>
            <p:cNvSpPr/>
            <p:nvPr/>
          </p:nvSpPr>
          <p:spPr>
            <a:xfrm>
              <a:off x="4697975" y="2186950"/>
              <a:ext cx="208875" cy="87025"/>
            </a:xfrm>
            <a:custGeom>
              <a:avLst/>
              <a:gdLst/>
              <a:ahLst/>
              <a:cxnLst/>
              <a:rect l="l" t="t" r="r" b="b"/>
              <a:pathLst>
                <a:path w="8355" h="3481" extrusionOk="0">
                  <a:moveTo>
                    <a:pt x="2853" y="0"/>
                  </a:moveTo>
                  <a:cubicBezTo>
                    <a:pt x="2478" y="133"/>
                    <a:pt x="2112" y="265"/>
                    <a:pt x="1759" y="419"/>
                  </a:cubicBezTo>
                  <a:cubicBezTo>
                    <a:pt x="1759" y="419"/>
                    <a:pt x="1051" y="702"/>
                    <a:pt x="818" y="811"/>
                  </a:cubicBezTo>
                  <a:cubicBezTo>
                    <a:pt x="811" y="814"/>
                    <a:pt x="804" y="819"/>
                    <a:pt x="795" y="821"/>
                  </a:cubicBezTo>
                  <a:cubicBezTo>
                    <a:pt x="782" y="829"/>
                    <a:pt x="768" y="836"/>
                    <a:pt x="755" y="845"/>
                  </a:cubicBezTo>
                  <a:cubicBezTo>
                    <a:pt x="637" y="916"/>
                    <a:pt x="542" y="1019"/>
                    <a:pt x="484" y="1144"/>
                  </a:cubicBezTo>
                  <a:lnTo>
                    <a:pt x="484" y="1147"/>
                  </a:lnTo>
                  <a:cubicBezTo>
                    <a:pt x="462" y="1193"/>
                    <a:pt x="446" y="1241"/>
                    <a:pt x="435" y="1292"/>
                  </a:cubicBezTo>
                  <a:cubicBezTo>
                    <a:pt x="339" y="1583"/>
                    <a:pt x="130" y="2224"/>
                    <a:pt x="37" y="2577"/>
                  </a:cubicBezTo>
                  <a:cubicBezTo>
                    <a:pt x="25" y="2615"/>
                    <a:pt x="15" y="2652"/>
                    <a:pt x="9" y="2690"/>
                  </a:cubicBezTo>
                  <a:cubicBezTo>
                    <a:pt x="3" y="2725"/>
                    <a:pt x="0" y="2761"/>
                    <a:pt x="0" y="2796"/>
                  </a:cubicBezTo>
                  <a:cubicBezTo>
                    <a:pt x="2" y="3174"/>
                    <a:pt x="307" y="3479"/>
                    <a:pt x="685" y="3481"/>
                  </a:cubicBezTo>
                  <a:lnTo>
                    <a:pt x="7669" y="3481"/>
                  </a:lnTo>
                  <a:cubicBezTo>
                    <a:pt x="8047" y="3479"/>
                    <a:pt x="8352" y="3174"/>
                    <a:pt x="8352" y="2796"/>
                  </a:cubicBezTo>
                  <a:cubicBezTo>
                    <a:pt x="8355" y="2761"/>
                    <a:pt x="8353" y="2725"/>
                    <a:pt x="8348" y="2690"/>
                  </a:cubicBezTo>
                  <a:cubicBezTo>
                    <a:pt x="8342" y="2652"/>
                    <a:pt x="8333" y="2613"/>
                    <a:pt x="8318" y="2577"/>
                  </a:cubicBezTo>
                  <a:cubicBezTo>
                    <a:pt x="8227" y="2224"/>
                    <a:pt x="8018" y="1583"/>
                    <a:pt x="7922" y="1295"/>
                  </a:cubicBezTo>
                  <a:cubicBezTo>
                    <a:pt x="7912" y="1244"/>
                    <a:pt x="7896" y="1195"/>
                    <a:pt x="7872" y="1150"/>
                  </a:cubicBezTo>
                  <a:lnTo>
                    <a:pt x="7872" y="1147"/>
                  </a:lnTo>
                  <a:cubicBezTo>
                    <a:pt x="7814" y="1022"/>
                    <a:pt x="7720" y="917"/>
                    <a:pt x="7602" y="848"/>
                  </a:cubicBezTo>
                  <a:cubicBezTo>
                    <a:pt x="7589" y="839"/>
                    <a:pt x="7574" y="832"/>
                    <a:pt x="7560" y="824"/>
                  </a:cubicBezTo>
                  <a:cubicBezTo>
                    <a:pt x="7553" y="820"/>
                    <a:pt x="7545" y="816"/>
                    <a:pt x="7537" y="814"/>
                  </a:cubicBezTo>
                  <a:cubicBezTo>
                    <a:pt x="7307" y="705"/>
                    <a:pt x="6598" y="422"/>
                    <a:pt x="6598" y="422"/>
                  </a:cubicBezTo>
                  <a:cubicBezTo>
                    <a:pt x="6245" y="269"/>
                    <a:pt x="5877" y="137"/>
                    <a:pt x="5504" y="3"/>
                  </a:cubicBezTo>
                  <a:cubicBezTo>
                    <a:pt x="5437" y="282"/>
                    <a:pt x="4802" y="2128"/>
                    <a:pt x="4700" y="2385"/>
                  </a:cubicBezTo>
                  <a:lnTo>
                    <a:pt x="4620" y="669"/>
                  </a:lnTo>
                  <a:cubicBezTo>
                    <a:pt x="4646" y="627"/>
                    <a:pt x="4668" y="583"/>
                    <a:pt x="4688" y="538"/>
                  </a:cubicBezTo>
                  <a:lnTo>
                    <a:pt x="4954" y="13"/>
                  </a:lnTo>
                  <a:lnTo>
                    <a:pt x="4954" y="13"/>
                  </a:lnTo>
                  <a:cubicBezTo>
                    <a:pt x="4768" y="169"/>
                    <a:pt x="4486" y="266"/>
                    <a:pt x="4174" y="266"/>
                  </a:cubicBezTo>
                  <a:cubicBezTo>
                    <a:pt x="3870" y="266"/>
                    <a:pt x="3596" y="173"/>
                    <a:pt x="3410" y="24"/>
                  </a:cubicBezTo>
                  <a:lnTo>
                    <a:pt x="3410" y="24"/>
                  </a:lnTo>
                  <a:lnTo>
                    <a:pt x="3668" y="535"/>
                  </a:lnTo>
                  <a:cubicBezTo>
                    <a:pt x="3687" y="580"/>
                    <a:pt x="3709" y="625"/>
                    <a:pt x="3735" y="667"/>
                  </a:cubicBezTo>
                  <a:lnTo>
                    <a:pt x="3655" y="2384"/>
                  </a:lnTo>
                  <a:cubicBezTo>
                    <a:pt x="3555" y="2128"/>
                    <a:pt x="2920" y="279"/>
                    <a:pt x="2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6" name="Google Shape;881;p56">
              <a:extLst>
                <a:ext uri="{FF2B5EF4-FFF2-40B4-BE49-F238E27FC236}">
                  <a16:creationId xmlns:a16="http://schemas.microsoft.com/office/drawing/2014/main" id="{46026995-26CC-8249-F88D-49105648245E}"/>
                </a:ext>
              </a:extLst>
            </p:cNvPr>
            <p:cNvSpPr/>
            <p:nvPr/>
          </p:nvSpPr>
          <p:spPr>
            <a:xfrm>
              <a:off x="4747125" y="2046975"/>
              <a:ext cx="110650" cy="132225"/>
            </a:xfrm>
            <a:custGeom>
              <a:avLst/>
              <a:gdLst/>
              <a:ahLst/>
              <a:cxnLst/>
              <a:rect l="l" t="t" r="r" b="b"/>
              <a:pathLst>
                <a:path w="4426" h="5289" extrusionOk="0">
                  <a:moveTo>
                    <a:pt x="2174" y="0"/>
                  </a:moveTo>
                  <a:cubicBezTo>
                    <a:pt x="1196" y="0"/>
                    <a:pt x="404" y="792"/>
                    <a:pt x="404" y="1770"/>
                  </a:cubicBezTo>
                  <a:cubicBezTo>
                    <a:pt x="404" y="1872"/>
                    <a:pt x="428" y="2309"/>
                    <a:pt x="428" y="2428"/>
                  </a:cubicBezTo>
                  <a:cubicBezTo>
                    <a:pt x="427" y="2429"/>
                    <a:pt x="426" y="2429"/>
                    <a:pt x="425" y="2429"/>
                  </a:cubicBezTo>
                  <a:cubicBezTo>
                    <a:pt x="411" y="2429"/>
                    <a:pt x="373" y="2422"/>
                    <a:pt x="326" y="2422"/>
                  </a:cubicBezTo>
                  <a:cubicBezTo>
                    <a:pt x="197" y="2422"/>
                    <a:pt x="0" y="2468"/>
                    <a:pt x="30" y="2811"/>
                  </a:cubicBezTo>
                  <a:cubicBezTo>
                    <a:pt x="95" y="3534"/>
                    <a:pt x="312" y="3636"/>
                    <a:pt x="433" y="3636"/>
                  </a:cubicBezTo>
                  <a:cubicBezTo>
                    <a:pt x="480" y="3636"/>
                    <a:pt x="512" y="3620"/>
                    <a:pt x="515" y="3620"/>
                  </a:cubicBezTo>
                  <a:cubicBezTo>
                    <a:pt x="704" y="4228"/>
                    <a:pt x="997" y="4614"/>
                    <a:pt x="1284" y="4863"/>
                  </a:cubicBezTo>
                  <a:cubicBezTo>
                    <a:pt x="1733" y="5246"/>
                    <a:pt x="2167" y="5288"/>
                    <a:pt x="2174" y="5288"/>
                  </a:cubicBezTo>
                  <a:lnTo>
                    <a:pt x="2247" y="5288"/>
                  </a:lnTo>
                  <a:cubicBezTo>
                    <a:pt x="2254" y="5288"/>
                    <a:pt x="2686" y="5246"/>
                    <a:pt x="3132" y="4864"/>
                  </a:cubicBezTo>
                  <a:cubicBezTo>
                    <a:pt x="3421" y="4620"/>
                    <a:pt x="3715" y="4229"/>
                    <a:pt x="3907" y="3620"/>
                  </a:cubicBezTo>
                  <a:cubicBezTo>
                    <a:pt x="3910" y="3620"/>
                    <a:pt x="3942" y="3636"/>
                    <a:pt x="3989" y="3636"/>
                  </a:cubicBezTo>
                  <a:cubicBezTo>
                    <a:pt x="4109" y="3636"/>
                    <a:pt x="4326" y="3534"/>
                    <a:pt x="4392" y="2811"/>
                  </a:cubicBezTo>
                  <a:cubicBezTo>
                    <a:pt x="4426" y="2468"/>
                    <a:pt x="4228" y="2422"/>
                    <a:pt x="4100" y="2422"/>
                  </a:cubicBezTo>
                  <a:cubicBezTo>
                    <a:pt x="4053" y="2422"/>
                    <a:pt x="4015" y="2429"/>
                    <a:pt x="4002" y="2429"/>
                  </a:cubicBezTo>
                  <a:cubicBezTo>
                    <a:pt x="4001" y="2429"/>
                    <a:pt x="4000" y="2429"/>
                    <a:pt x="4000" y="2428"/>
                  </a:cubicBezTo>
                  <a:cubicBezTo>
                    <a:pt x="4000" y="2308"/>
                    <a:pt x="4023" y="1872"/>
                    <a:pt x="4023" y="1770"/>
                  </a:cubicBezTo>
                  <a:cubicBezTo>
                    <a:pt x="4023" y="792"/>
                    <a:pt x="3230" y="0"/>
                    <a:pt x="2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7" name="Google Shape;882;p56">
              <a:extLst>
                <a:ext uri="{FF2B5EF4-FFF2-40B4-BE49-F238E27FC236}">
                  <a16:creationId xmlns:a16="http://schemas.microsoft.com/office/drawing/2014/main" id="{84D857E1-D8B4-C363-8C12-325E5A4854EF}"/>
                </a:ext>
              </a:extLst>
            </p:cNvPr>
            <p:cNvSpPr/>
            <p:nvPr/>
          </p:nvSpPr>
          <p:spPr>
            <a:xfrm>
              <a:off x="4849275" y="1935225"/>
              <a:ext cx="208850" cy="86950"/>
            </a:xfrm>
            <a:custGeom>
              <a:avLst/>
              <a:gdLst/>
              <a:ahLst/>
              <a:cxnLst/>
              <a:rect l="l" t="t" r="r" b="b"/>
              <a:pathLst>
                <a:path w="8354" h="3478" extrusionOk="0">
                  <a:moveTo>
                    <a:pt x="2854" y="0"/>
                  </a:moveTo>
                  <a:cubicBezTo>
                    <a:pt x="2479" y="131"/>
                    <a:pt x="2112" y="263"/>
                    <a:pt x="1759" y="417"/>
                  </a:cubicBezTo>
                  <a:cubicBezTo>
                    <a:pt x="1759" y="417"/>
                    <a:pt x="1052" y="701"/>
                    <a:pt x="819" y="810"/>
                  </a:cubicBezTo>
                  <a:cubicBezTo>
                    <a:pt x="812" y="813"/>
                    <a:pt x="803" y="817"/>
                    <a:pt x="796" y="820"/>
                  </a:cubicBezTo>
                  <a:cubicBezTo>
                    <a:pt x="781" y="827"/>
                    <a:pt x="768" y="834"/>
                    <a:pt x="755" y="843"/>
                  </a:cubicBezTo>
                  <a:cubicBezTo>
                    <a:pt x="636" y="914"/>
                    <a:pt x="542" y="1017"/>
                    <a:pt x="483" y="1142"/>
                  </a:cubicBezTo>
                  <a:lnTo>
                    <a:pt x="483" y="1145"/>
                  </a:lnTo>
                  <a:cubicBezTo>
                    <a:pt x="463" y="1192"/>
                    <a:pt x="447" y="1241"/>
                    <a:pt x="434" y="1291"/>
                  </a:cubicBezTo>
                  <a:cubicBezTo>
                    <a:pt x="340" y="1577"/>
                    <a:pt x="130" y="2219"/>
                    <a:pt x="37" y="2572"/>
                  </a:cubicBezTo>
                  <a:cubicBezTo>
                    <a:pt x="24" y="2610"/>
                    <a:pt x="15" y="2648"/>
                    <a:pt x="8" y="2687"/>
                  </a:cubicBezTo>
                  <a:cubicBezTo>
                    <a:pt x="4" y="2722"/>
                    <a:pt x="1" y="2757"/>
                    <a:pt x="1" y="2792"/>
                  </a:cubicBezTo>
                  <a:cubicBezTo>
                    <a:pt x="1" y="3170"/>
                    <a:pt x="308" y="3476"/>
                    <a:pt x="685" y="3478"/>
                  </a:cubicBezTo>
                  <a:lnTo>
                    <a:pt x="7669" y="3478"/>
                  </a:lnTo>
                  <a:cubicBezTo>
                    <a:pt x="8046" y="3476"/>
                    <a:pt x="8352" y="3171"/>
                    <a:pt x="8352" y="2793"/>
                  </a:cubicBezTo>
                  <a:cubicBezTo>
                    <a:pt x="8354" y="2758"/>
                    <a:pt x="8352" y="2725"/>
                    <a:pt x="8347" y="2690"/>
                  </a:cubicBezTo>
                  <a:lnTo>
                    <a:pt x="8348" y="2690"/>
                  </a:lnTo>
                  <a:cubicBezTo>
                    <a:pt x="8342" y="2651"/>
                    <a:pt x="8332" y="2613"/>
                    <a:pt x="8319" y="2575"/>
                  </a:cubicBezTo>
                  <a:cubicBezTo>
                    <a:pt x="8226" y="2222"/>
                    <a:pt x="8017" y="1583"/>
                    <a:pt x="7922" y="1294"/>
                  </a:cubicBezTo>
                  <a:cubicBezTo>
                    <a:pt x="7912" y="1243"/>
                    <a:pt x="7895" y="1193"/>
                    <a:pt x="7873" y="1148"/>
                  </a:cubicBezTo>
                  <a:lnTo>
                    <a:pt x="7873" y="1145"/>
                  </a:lnTo>
                  <a:cubicBezTo>
                    <a:pt x="7815" y="1020"/>
                    <a:pt x="7720" y="917"/>
                    <a:pt x="7601" y="846"/>
                  </a:cubicBezTo>
                  <a:cubicBezTo>
                    <a:pt x="7588" y="837"/>
                    <a:pt x="7575" y="830"/>
                    <a:pt x="7560" y="823"/>
                  </a:cubicBezTo>
                  <a:cubicBezTo>
                    <a:pt x="7553" y="818"/>
                    <a:pt x="7546" y="814"/>
                    <a:pt x="7537" y="813"/>
                  </a:cubicBezTo>
                  <a:cubicBezTo>
                    <a:pt x="7308" y="704"/>
                    <a:pt x="6598" y="420"/>
                    <a:pt x="6598" y="420"/>
                  </a:cubicBezTo>
                  <a:cubicBezTo>
                    <a:pt x="6244" y="268"/>
                    <a:pt x="5878" y="135"/>
                    <a:pt x="5504" y="2"/>
                  </a:cubicBezTo>
                  <a:cubicBezTo>
                    <a:pt x="5436" y="281"/>
                    <a:pt x="4801" y="2126"/>
                    <a:pt x="4701" y="2385"/>
                  </a:cubicBezTo>
                  <a:lnTo>
                    <a:pt x="4621" y="667"/>
                  </a:lnTo>
                  <a:cubicBezTo>
                    <a:pt x="4645" y="625"/>
                    <a:pt x="4669" y="581"/>
                    <a:pt x="4688" y="536"/>
                  </a:cubicBezTo>
                  <a:lnTo>
                    <a:pt x="4953" y="12"/>
                  </a:lnTo>
                  <a:lnTo>
                    <a:pt x="4953" y="12"/>
                  </a:lnTo>
                  <a:cubicBezTo>
                    <a:pt x="4767" y="167"/>
                    <a:pt x="4487" y="266"/>
                    <a:pt x="4175" y="266"/>
                  </a:cubicBezTo>
                  <a:cubicBezTo>
                    <a:pt x="3869" y="266"/>
                    <a:pt x="3596" y="173"/>
                    <a:pt x="3410" y="22"/>
                  </a:cubicBezTo>
                  <a:lnTo>
                    <a:pt x="3410" y="22"/>
                  </a:lnTo>
                  <a:lnTo>
                    <a:pt x="3669" y="533"/>
                  </a:lnTo>
                  <a:cubicBezTo>
                    <a:pt x="3688" y="580"/>
                    <a:pt x="3709" y="624"/>
                    <a:pt x="3736" y="666"/>
                  </a:cubicBezTo>
                  <a:lnTo>
                    <a:pt x="3656" y="2382"/>
                  </a:lnTo>
                  <a:cubicBezTo>
                    <a:pt x="3555" y="2126"/>
                    <a:pt x="2920" y="278"/>
                    <a:pt x="28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8" name="Google Shape;883;p56">
              <a:extLst>
                <a:ext uri="{FF2B5EF4-FFF2-40B4-BE49-F238E27FC236}">
                  <a16:creationId xmlns:a16="http://schemas.microsoft.com/office/drawing/2014/main" id="{B52C4EDD-B48E-08F2-1209-914329913B22}"/>
                </a:ext>
              </a:extLst>
            </p:cNvPr>
            <p:cNvSpPr/>
            <p:nvPr/>
          </p:nvSpPr>
          <p:spPr>
            <a:xfrm>
              <a:off x="4898425" y="1795275"/>
              <a:ext cx="110625" cy="132200"/>
            </a:xfrm>
            <a:custGeom>
              <a:avLst/>
              <a:gdLst/>
              <a:ahLst/>
              <a:cxnLst/>
              <a:rect l="l" t="t" r="r" b="b"/>
              <a:pathLst>
                <a:path w="4425" h="5288" extrusionOk="0">
                  <a:moveTo>
                    <a:pt x="2175" y="0"/>
                  </a:moveTo>
                  <a:cubicBezTo>
                    <a:pt x="1197" y="0"/>
                    <a:pt x="404" y="792"/>
                    <a:pt x="404" y="1770"/>
                  </a:cubicBezTo>
                  <a:cubicBezTo>
                    <a:pt x="404" y="1871"/>
                    <a:pt x="428" y="2310"/>
                    <a:pt x="428" y="2429"/>
                  </a:cubicBezTo>
                  <a:cubicBezTo>
                    <a:pt x="428" y="2429"/>
                    <a:pt x="427" y="2429"/>
                    <a:pt x="426" y="2429"/>
                  </a:cubicBezTo>
                  <a:cubicBezTo>
                    <a:pt x="411" y="2429"/>
                    <a:pt x="373" y="2423"/>
                    <a:pt x="326" y="2423"/>
                  </a:cubicBezTo>
                  <a:cubicBezTo>
                    <a:pt x="197" y="2423"/>
                    <a:pt x="1" y="2469"/>
                    <a:pt x="30" y="2811"/>
                  </a:cubicBezTo>
                  <a:cubicBezTo>
                    <a:pt x="95" y="3534"/>
                    <a:pt x="312" y="3636"/>
                    <a:pt x="433" y="3636"/>
                  </a:cubicBezTo>
                  <a:cubicBezTo>
                    <a:pt x="480" y="3636"/>
                    <a:pt x="513" y="3620"/>
                    <a:pt x="516" y="3620"/>
                  </a:cubicBezTo>
                  <a:cubicBezTo>
                    <a:pt x="703" y="4226"/>
                    <a:pt x="998" y="4614"/>
                    <a:pt x="1284" y="4861"/>
                  </a:cubicBezTo>
                  <a:cubicBezTo>
                    <a:pt x="1733" y="5246"/>
                    <a:pt x="2166" y="5287"/>
                    <a:pt x="2175" y="5287"/>
                  </a:cubicBezTo>
                  <a:lnTo>
                    <a:pt x="2248" y="5287"/>
                  </a:lnTo>
                  <a:cubicBezTo>
                    <a:pt x="2255" y="5287"/>
                    <a:pt x="2687" y="5246"/>
                    <a:pt x="3133" y="4864"/>
                  </a:cubicBezTo>
                  <a:cubicBezTo>
                    <a:pt x="3422" y="4619"/>
                    <a:pt x="3716" y="4229"/>
                    <a:pt x="3907" y="3620"/>
                  </a:cubicBezTo>
                  <a:cubicBezTo>
                    <a:pt x="3910" y="3620"/>
                    <a:pt x="3942" y="3636"/>
                    <a:pt x="3989" y="3636"/>
                  </a:cubicBezTo>
                  <a:cubicBezTo>
                    <a:pt x="4110" y="3636"/>
                    <a:pt x="4326" y="3534"/>
                    <a:pt x="4391" y="2811"/>
                  </a:cubicBezTo>
                  <a:cubicBezTo>
                    <a:pt x="4425" y="2469"/>
                    <a:pt x="4231" y="2421"/>
                    <a:pt x="4102" y="2421"/>
                  </a:cubicBezTo>
                  <a:cubicBezTo>
                    <a:pt x="4052" y="2421"/>
                    <a:pt x="4012" y="2429"/>
                    <a:pt x="3999" y="2429"/>
                  </a:cubicBezTo>
                  <a:cubicBezTo>
                    <a:pt x="3999" y="2308"/>
                    <a:pt x="4022" y="1871"/>
                    <a:pt x="4022" y="1770"/>
                  </a:cubicBezTo>
                  <a:cubicBezTo>
                    <a:pt x="4024" y="792"/>
                    <a:pt x="3230" y="0"/>
                    <a:pt x="22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  <p:sp>
          <p:nvSpPr>
            <p:cNvPr id="9" name="Google Shape;884;p56">
              <a:extLst>
                <a:ext uri="{FF2B5EF4-FFF2-40B4-BE49-F238E27FC236}">
                  <a16:creationId xmlns:a16="http://schemas.microsoft.com/office/drawing/2014/main" id="{04E363AF-BF7F-E8A2-2A34-5053D66DE57E}"/>
                </a:ext>
              </a:extLst>
            </p:cNvPr>
            <p:cNvSpPr/>
            <p:nvPr/>
          </p:nvSpPr>
          <p:spPr>
            <a:xfrm>
              <a:off x="4890950" y="2046050"/>
              <a:ext cx="125625" cy="142625"/>
            </a:xfrm>
            <a:custGeom>
              <a:avLst/>
              <a:gdLst/>
              <a:ahLst/>
              <a:cxnLst/>
              <a:rect l="l" t="t" r="r" b="b"/>
              <a:pathLst>
                <a:path w="5025" h="5705" extrusionOk="0">
                  <a:moveTo>
                    <a:pt x="1952" y="1"/>
                  </a:moveTo>
                  <a:lnTo>
                    <a:pt x="1952" y="2933"/>
                  </a:lnTo>
                  <a:lnTo>
                    <a:pt x="1" y="4884"/>
                  </a:lnTo>
                  <a:lnTo>
                    <a:pt x="822" y="5705"/>
                  </a:lnTo>
                  <a:lnTo>
                    <a:pt x="2534" y="3996"/>
                  </a:lnTo>
                  <a:lnTo>
                    <a:pt x="4203" y="5665"/>
                  </a:lnTo>
                  <a:lnTo>
                    <a:pt x="5024" y="4843"/>
                  </a:lnTo>
                  <a:lnTo>
                    <a:pt x="3114" y="2933"/>
                  </a:lnTo>
                  <a:lnTo>
                    <a:pt x="3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6" tIns="91426" rIns="91426" bIns="91426" anchor="ctr" anchorCtr="0">
              <a:noAutofit/>
            </a:bodyPr>
            <a:lstStyle/>
            <a:p>
              <a:endParaRPr sz="1401"/>
            </a:p>
          </p:txBody>
        </p:sp>
      </p:grpSp>
    </p:spTree>
    <p:extLst>
      <p:ext uri="{BB962C8B-B14F-4D97-AF65-F5344CB8AC3E}">
        <p14:creationId xmlns:p14="http://schemas.microsoft.com/office/powerpoint/2010/main" val="2830747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6"/>
          <p:cNvSpPr txBox="1">
            <a:spLocks noGrp="1"/>
          </p:cNvSpPr>
          <p:nvPr>
            <p:ph type="title"/>
          </p:nvPr>
        </p:nvSpPr>
        <p:spPr>
          <a:xfrm>
            <a:off x="714450" y="445025"/>
            <a:ext cx="7715100" cy="572700"/>
          </a:xfrm>
          <a:prstGeom prst="rect">
            <a:avLst/>
          </a:prstGeom>
        </p:spPr>
        <p:txBody>
          <a:bodyPr spcFirstLastPara="1" wrap="square" lIns="91426" tIns="91426" rIns="91426" bIns="91426" anchor="t" anchorCtr="0">
            <a:noAutofit/>
          </a:bodyPr>
          <a:lstStyle/>
          <a:p>
            <a:r>
              <a:rPr lang="el-GR" sz="2400" b="1" dirty="0">
                <a:latin typeface="Sitka Small" pitchFamily="2" charset="0"/>
              </a:rPr>
              <a:t>Γιατί να παλέψω μέσα από το </a:t>
            </a:r>
            <a:r>
              <a:rPr lang="el-GR" sz="2400" b="1" dirty="0">
                <a:solidFill>
                  <a:schemeClr val="lt2"/>
                </a:solidFill>
                <a:latin typeface="Sitka Small" pitchFamily="2" charset="0"/>
              </a:rPr>
              <a:t>σωματείο</a:t>
            </a:r>
            <a:r>
              <a:rPr lang="el-GR" dirty="0">
                <a:solidFill>
                  <a:schemeClr val="lt2"/>
                </a:solidFill>
              </a:rPr>
              <a:t>;</a:t>
            </a:r>
            <a:endParaRPr dirty="0"/>
          </a:p>
        </p:txBody>
      </p:sp>
      <p:sp>
        <p:nvSpPr>
          <p:cNvPr id="580" name="Google Shape;580;p46"/>
          <p:cNvSpPr/>
          <p:nvPr/>
        </p:nvSpPr>
        <p:spPr>
          <a:xfrm>
            <a:off x="6576101" y="3230151"/>
            <a:ext cx="3588300" cy="35883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91426" rIns="91426" bIns="91426" anchor="ctr" anchorCtr="0">
            <a:noAutofit/>
          </a:bodyPr>
          <a:lstStyle/>
          <a:p>
            <a:endParaRPr sz="1401"/>
          </a:p>
        </p:txBody>
      </p:sp>
      <p:pic>
        <p:nvPicPr>
          <p:cNvPr id="3" name="Εικόνα 2" descr="Εικόνα που περιέχει κείμενο, κόμικ, καρτούν, Βιβλίο κόμικ&#10;&#10;Περιγραφή που δημιουργήθηκε αυτόματα">
            <a:extLst>
              <a:ext uri="{FF2B5EF4-FFF2-40B4-BE49-F238E27FC236}">
                <a16:creationId xmlns:a16="http://schemas.microsoft.com/office/drawing/2014/main" id="{E67BFE97-2F25-484D-8869-4ECECE51B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936" y="978888"/>
            <a:ext cx="2988128" cy="416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85432"/>
      </p:ext>
    </p:extLst>
  </p:cSld>
  <p:clrMapOvr>
    <a:masterClrMapping/>
  </p:clrMapOvr>
</p:sld>
</file>

<file path=ppt/theme/theme1.xml><?xml version="1.0" encoding="utf-8"?>
<a:theme xmlns:a="http://schemas.openxmlformats.org/drawingml/2006/main" name="Labor Union Meeting by Slidesgo">
  <a:themeElements>
    <a:clrScheme name="Simple Light">
      <a:dk1>
        <a:srgbClr val="000000"/>
      </a:dk1>
      <a:lt1>
        <a:srgbClr val="CFCFCD"/>
      </a:lt1>
      <a:dk2>
        <a:srgbClr val="747474"/>
      </a:dk2>
      <a:lt2>
        <a:srgbClr val="E20107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2622</TotalTime>
  <Words>842</Words>
  <Application>Microsoft Office PowerPoint</Application>
  <PresentationFormat>On-screen Show (16:9)</PresentationFormat>
  <Paragraphs>78</Paragraphs>
  <Slides>13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Anaheim</vt:lpstr>
      <vt:lpstr>Arial</vt:lpstr>
      <vt:lpstr>Sitka Banner Semibold</vt:lpstr>
      <vt:lpstr>Share Tech Mono</vt:lpstr>
      <vt:lpstr>Sitka Small</vt:lpstr>
      <vt:lpstr>Fira Sans Extra Condensed</vt:lpstr>
      <vt:lpstr>Karla</vt:lpstr>
      <vt:lpstr>Sitka Heading Semibold</vt:lpstr>
      <vt:lpstr>Jost</vt:lpstr>
      <vt:lpstr>Labor Union Meeting by Slidesgo</vt:lpstr>
      <vt:lpstr>Packager Shell Object</vt:lpstr>
      <vt:lpstr>Γνώρισε το Σωματείο σου!</vt:lpstr>
      <vt:lpstr>Σωματείο Εργαζομένων Mitel Networks</vt:lpstr>
      <vt:lpstr>Σωματείο Εργαζομένων Mitel Networks</vt:lpstr>
      <vt:lpstr>Τι είναι το σωματείο;</vt:lpstr>
      <vt:lpstr>- Τι σημαίνει σωματείο;</vt:lpstr>
      <vt:lpstr>Συνδικαλιστικές οργανώσεις</vt:lpstr>
      <vt:lpstr>Παράδειγμα δομής Συνδικαλιστικών οργανώσεων</vt:lpstr>
      <vt:lpstr>Όργανα του σωματείου μας</vt:lpstr>
      <vt:lpstr>Γιατί να παλέψω μέσα από το σωματείο;</vt:lpstr>
      <vt:lpstr>Γιατί να παλέψω μέσα από το σωματείο;</vt:lpstr>
      <vt:lpstr>Τι είναι η Επιχειρησιακή Συλλογική Σύμβαση Εργασίας ;</vt:lpstr>
      <vt:lpstr>Επιχειρησιακή Συλλογική Σύμβαση Εργασίας (Ε.Σ.Σ.Ε)</vt:lpstr>
      <vt:lpstr>Γίνε μέλος στο σωματείο σου! Συμπλήρωσε την αίτηση εγγραφής και στείλε τη στο e-mail του σωματείου ή επικοινώνησε με κάποιο από τα μέλη του Δ.Σ για τη παραλαβή της!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Aggelos Papaggelou</cp:lastModifiedBy>
  <cp:revision>1</cp:revision>
  <dcterms:modified xsi:type="dcterms:W3CDTF">2026-01-26T11:14:47Z</dcterms:modified>
</cp:coreProperties>
</file>